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0"/>
  </p:notesMasterIdLst>
  <p:sldIdLst>
    <p:sldId id="289" r:id="rId4"/>
    <p:sldId id="290" r:id="rId5"/>
    <p:sldId id="288" r:id="rId6"/>
    <p:sldId id="276" r:id="rId7"/>
    <p:sldId id="298" r:id="rId8"/>
    <p:sldId id="262" r:id="rId9"/>
    <p:sldId id="297" r:id="rId10"/>
    <p:sldId id="277" r:id="rId11"/>
    <p:sldId id="281" r:id="rId12"/>
    <p:sldId id="282" r:id="rId13"/>
    <p:sldId id="283" r:id="rId14"/>
    <p:sldId id="279" r:id="rId15"/>
    <p:sldId id="306" r:id="rId16"/>
    <p:sldId id="278" r:id="rId17"/>
    <p:sldId id="268" r:id="rId18"/>
    <p:sldId id="267" r:id="rId19"/>
    <p:sldId id="269" r:id="rId20"/>
    <p:sldId id="272" r:id="rId21"/>
    <p:sldId id="274" r:id="rId22"/>
    <p:sldId id="273" r:id="rId23"/>
    <p:sldId id="280" r:id="rId24"/>
    <p:sldId id="270" r:id="rId25"/>
    <p:sldId id="271" r:id="rId26"/>
    <p:sldId id="259" r:id="rId27"/>
    <p:sldId id="264" r:id="rId28"/>
    <p:sldId id="265" r:id="rId29"/>
    <p:sldId id="266" r:id="rId30"/>
    <p:sldId id="261" r:id="rId31"/>
    <p:sldId id="263" r:id="rId32"/>
    <p:sldId id="292" r:id="rId33"/>
    <p:sldId id="293" r:id="rId34"/>
    <p:sldId id="294" r:id="rId35"/>
    <p:sldId id="295" r:id="rId36"/>
    <p:sldId id="284" r:id="rId37"/>
    <p:sldId id="285" r:id="rId38"/>
    <p:sldId id="286" r:id="rId39"/>
    <p:sldId id="260" r:id="rId40"/>
    <p:sldId id="258" r:id="rId41"/>
    <p:sldId id="299" r:id="rId42"/>
    <p:sldId id="300" r:id="rId43"/>
    <p:sldId id="309" r:id="rId44"/>
    <p:sldId id="308" r:id="rId45"/>
    <p:sldId id="302" r:id="rId46"/>
    <p:sldId id="305" r:id="rId47"/>
    <p:sldId id="307" r:id="rId48"/>
    <p:sldId id="303" r:id="rId4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54666-D78F-4303-AEAA-F48982BB95A7}" v="23" dt="2023-06-27T08:48:3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2109" autoAdjust="0"/>
  </p:normalViewPr>
  <p:slideViewPr>
    <p:cSldViewPr snapToGrid="0">
      <p:cViewPr varScale="1">
        <p:scale>
          <a:sx n="90" d="100"/>
          <a:sy n="90" d="100"/>
        </p:scale>
        <p:origin x="16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00AE349-3277-49EA-BF85-FA78583DBADD}" type="datetimeFigureOut">
              <a:t>13.03.24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E5A9AF8-AD29-4431-BB59-07771E5D18FE}" type="slidenum">
              <a:t>‹#›</a:t>
            </a:fld>
            <a:endParaRPr lang="de-DE"/>
          </a:p>
        </p:txBody>
      </p:sp>
    </p:spTree>
    <p:extLst>
      <p:ext uri="{BB962C8B-B14F-4D97-AF65-F5344CB8AC3E}">
        <p14:creationId xmlns:p14="http://schemas.microsoft.com/office/powerpoint/2010/main" val="123804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Namen anschreiben</a:t>
            </a:r>
          </a:p>
        </p:txBody>
      </p:sp>
      <p:sp>
        <p:nvSpPr>
          <p:cNvPr id="4" name="Foliennummernplatzhalter 3"/>
          <p:cNvSpPr>
            <a:spLocks noGrp="1"/>
          </p:cNvSpPr>
          <p:nvPr>
            <p:ph type="sldNum" sz="quarter" idx="5"/>
          </p:nvPr>
        </p:nvSpPr>
        <p:spPr/>
        <p:txBody>
          <a:bodyPr/>
          <a:lstStyle/>
          <a:p>
            <a:fld id="{0E5A9AF8-AD29-4431-BB59-07771E5D18FE}" type="slidenum">
              <a:rPr lang="de-DE" smtClean="0"/>
              <a:t>1</a:t>
            </a:fld>
            <a:endParaRPr lang="de-DE"/>
          </a:p>
        </p:txBody>
      </p:sp>
    </p:spTree>
    <p:extLst>
      <p:ext uri="{BB962C8B-B14F-4D97-AF65-F5344CB8AC3E}">
        <p14:creationId xmlns:p14="http://schemas.microsoft.com/office/powerpoint/2010/main" val="236061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noProof="0">
                <a:cs typeface="Calibri"/>
              </a:rPr>
              <a:t>Überleitung:</a:t>
            </a:r>
            <a:r>
              <a:rPr lang="de-DE" b="0" noProof="0">
                <a:cs typeface="Calibri"/>
              </a:rPr>
              <a:t> Mit dieser Erkenntnis könnten wir jetzt nochmal über die gesammelten Begriffe am Whiteboard sprechen und überprüfen, ob es sich bei den genannten Dingen wirklich um KI handelt.</a:t>
            </a:r>
          </a:p>
          <a:p>
            <a:r>
              <a:rPr lang="de-DE" b="0" noProof="0">
                <a:cs typeface="Calibri"/>
              </a:rPr>
              <a:t>Unser Fokus liegt jedoch heute auf ChatGPT.</a:t>
            </a:r>
          </a:p>
          <a:p>
            <a:endParaRPr lang="de-DE" b="0" noProof="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noProof="0">
                <a:cs typeface="Calibri"/>
              </a:rPr>
              <a:t>„</a:t>
            </a:r>
            <a:r>
              <a:rPr lang="de-DE" noProof="0">
                <a:cs typeface="Calibri"/>
              </a:rPr>
              <a:t>Ihr habt ChatGPT ja schon ausprobiert: Was ist daran denn jetzt ‘intelligent’? Warum kann man ChatGPT als ‚Künstliche Intelligenz‘ bezeichnen?”</a:t>
            </a:r>
          </a:p>
          <a:p>
            <a:r>
              <a:rPr lang="de-DE" b="0" noProof="0">
                <a:cs typeface="Calibri"/>
              </a:rPr>
              <a:t>Die Frage in den Raum stellen und diskutieren lassen.</a:t>
            </a:r>
          </a:p>
        </p:txBody>
      </p:sp>
      <p:sp>
        <p:nvSpPr>
          <p:cNvPr id="4" name="Foliennummernplatzhalter 3"/>
          <p:cNvSpPr>
            <a:spLocks noGrp="1"/>
          </p:cNvSpPr>
          <p:nvPr>
            <p:ph type="sldNum" sz="quarter" idx="5"/>
          </p:nvPr>
        </p:nvSpPr>
        <p:spPr/>
        <p:txBody>
          <a:bodyPr/>
          <a:lstStyle/>
          <a:p>
            <a:fld id="{0E5A9AF8-AD29-4431-BB59-07771E5D18FE}" type="slidenum">
              <a:rPr lang="de-DE"/>
              <a:t>11</a:t>
            </a:fld>
            <a:endParaRPr lang="de-DE"/>
          </a:p>
        </p:txBody>
      </p:sp>
    </p:spTree>
    <p:extLst>
      <p:ext uri="{BB962C8B-B14F-4D97-AF65-F5344CB8AC3E}">
        <p14:creationId xmlns:p14="http://schemas.microsoft.com/office/powerpoint/2010/main" val="313052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„Um zu verstehen, wie ChatGPT „intelligent“ wird, müssen wir erst einmal verstehen, wie ChatGPT grundlegend funktioniert. Das Herzstück von ChatGPT ist sogenanntes LLM.“</a:t>
            </a:r>
          </a:p>
          <a:p>
            <a:r>
              <a:rPr lang="de-DE" noProof="0" dirty="0">
                <a:cs typeface="Calibri"/>
              </a:rPr>
              <a:t>Diese Folie beinhaltet Grundsätzliches: Alles wird im Folgenden erklärt und soll nicht zu Verwirrung führen!</a:t>
            </a:r>
            <a:endParaRPr lang="de-DE" dirty="0"/>
          </a:p>
          <a:p>
            <a:endParaRPr lang="de-DE" b="1" noProof="0" dirty="0"/>
          </a:p>
          <a:p>
            <a:r>
              <a:rPr lang="de-DE" b="1" noProof="0" dirty="0"/>
              <a:t>Vor „Anwendungsbereiche:“ </a:t>
            </a:r>
            <a:r>
              <a:rPr lang="de-DE" b="1" noProof="0" dirty="0">
                <a:sym typeface="Wingdings" panose="05000000000000000000" pitchFamily="2" charset="2"/>
              </a:rPr>
              <a:t> </a:t>
            </a:r>
            <a:r>
              <a:rPr lang="de-DE" b="1" noProof="0" dirty="0"/>
              <a:t>Kurzgesagt</a:t>
            </a:r>
            <a:r>
              <a:rPr lang="de-DE" noProof="0" dirty="0"/>
              <a:t>: Transformer-Modelle lassen Maschinen Texte “verstehen</a:t>
            </a:r>
            <a:r>
              <a:rPr lang="de-DE" dirty="0"/>
              <a:t>”, weil sie den Kontext erschließen können.</a:t>
            </a:r>
          </a:p>
          <a:p>
            <a:endParaRPr lang="de-DE" noProof="0" dirty="0">
              <a:cs typeface="Calibri"/>
            </a:endParaRPr>
          </a:p>
          <a:p>
            <a:r>
              <a:rPr lang="de-DE" noProof="0" dirty="0">
                <a:cs typeface="Calibri"/>
              </a:rPr>
              <a:t>Mehr Informationen zu </a:t>
            </a:r>
            <a:r>
              <a:rPr lang="de-DE" b="1" noProof="0" dirty="0">
                <a:cs typeface="Calibri"/>
              </a:rPr>
              <a:t>Transformern</a:t>
            </a:r>
            <a:r>
              <a:rPr lang="de-DE" b="0" noProof="0" dirty="0">
                <a:cs typeface="Calibri"/>
              </a:rPr>
              <a:t>:</a:t>
            </a:r>
          </a:p>
          <a:p>
            <a:r>
              <a:rPr lang="de-DE" noProof="0" dirty="0"/>
              <a:t>Ein </a:t>
            </a:r>
            <a:r>
              <a:rPr lang="de-DE" b="1" noProof="0" dirty="0"/>
              <a:t>Transformer-Modell </a:t>
            </a:r>
            <a:r>
              <a:rPr lang="de-DE" noProof="0" dirty="0"/>
              <a:t>ist ein neuronales Netzwerk, das Kontexte und damit Bedeutungen basierend auf der Analyse von Zusammenhängen in sequenziellen Daten – wie Wörtern in Sätzen – erlernt. Eingabesequenzen können “transformiert” und damit Kontexte erschlossen werden, die ein Übersetzen oder Umformen ermöglichen.</a:t>
            </a:r>
            <a:endParaRPr lang="de-DE" noProof="0" dirty="0">
              <a:ea typeface="Calibri"/>
              <a:cs typeface="Calibri"/>
            </a:endParaRPr>
          </a:p>
          <a:p>
            <a:r>
              <a:rPr lang="de-DE" noProof="0" dirty="0"/>
              <a:t>Transformer bestehen aus „</a:t>
            </a:r>
            <a:r>
              <a:rPr lang="de-DE" b="1" noProof="0" dirty="0"/>
              <a:t>Encoder</a:t>
            </a:r>
            <a:r>
              <a:rPr lang="de-DE" noProof="0" dirty="0"/>
              <a:t>“- und „</a:t>
            </a:r>
            <a:r>
              <a:rPr lang="de-DE" b="1" noProof="0" dirty="0"/>
              <a:t>Decoder</a:t>
            </a:r>
            <a:r>
              <a:rPr lang="de-DE" noProof="0" dirty="0"/>
              <a:t>“-Schichten: Encoder entschlüsseln Eingaben und Decoder generieren die Textausgabe.</a:t>
            </a:r>
            <a:r>
              <a:rPr lang="de-DE" dirty="0"/>
              <a:t> </a:t>
            </a:r>
            <a:endParaRPr lang="de-DE" noProof="0" dirty="0">
              <a:ea typeface="Calibri"/>
              <a:cs typeface="Calibri"/>
            </a:endParaRPr>
          </a:p>
          <a:p>
            <a:r>
              <a:rPr lang="de-DE" noProof="0" dirty="0"/>
              <a:t>Jede Schicht besteht aus mehreren „Aufmerksamkeitsmechanismen“ und </a:t>
            </a:r>
            <a:r>
              <a:rPr lang="de-DE" b="1" noProof="0" dirty="0"/>
              <a:t>vollständig verbundenen </a:t>
            </a:r>
            <a:r>
              <a:rPr lang="de-DE" b="1" noProof="0" dirty="0" err="1"/>
              <a:t>Feedforward</a:t>
            </a:r>
            <a:r>
              <a:rPr lang="de-DE" b="1" noProof="0" dirty="0"/>
              <a:t>-Netzwerken</a:t>
            </a:r>
            <a:r>
              <a:rPr lang="de-DE" noProof="0" dirty="0"/>
              <a:t> </a:t>
            </a:r>
            <a:r>
              <a:rPr lang="de-DE" noProof="0" dirty="0">
                <a:sym typeface="Wingdings" panose="05000000000000000000" pitchFamily="2" charset="2"/>
              </a:rPr>
              <a:t> die im Vorigen generierten Wörter sind also bekannt (auf ihnen liegt Aufmerksamkeit; wichtige Teile von Sätzen erhalten mehr Aufmerksamkeit – gelernt durch </a:t>
            </a:r>
            <a:r>
              <a:rPr lang="de-DE" noProof="0" dirty="0" err="1">
                <a:sym typeface="Wingdings" panose="05000000000000000000" pitchFamily="2" charset="2"/>
              </a:rPr>
              <a:t>machine</a:t>
            </a:r>
            <a:r>
              <a:rPr lang="de-DE" noProof="0" dirty="0">
                <a:sym typeface="Wingdings" panose="05000000000000000000" pitchFamily="2" charset="2"/>
              </a:rPr>
              <a:t> learning).</a:t>
            </a:r>
            <a:endParaRPr lang="de-DE" b="1" noProof="0" dirty="0">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12</a:t>
            </a:fld>
            <a:endParaRPr lang="de-DE"/>
          </a:p>
        </p:txBody>
      </p:sp>
    </p:spTree>
    <p:extLst>
      <p:ext uri="{BB962C8B-B14F-4D97-AF65-F5344CB8AC3E}">
        <p14:creationId xmlns:p14="http://schemas.microsoft.com/office/powerpoint/2010/main" val="339026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err="1">
                <a:ea typeface="Calibri"/>
                <a:cs typeface="Calibri"/>
              </a:rPr>
              <a:t>Überleitung</a:t>
            </a:r>
            <a:r>
              <a:rPr lang="en-US" b="1">
                <a:ea typeface="Calibri"/>
                <a:cs typeface="Calibri"/>
              </a:rPr>
              <a:t> </a:t>
            </a:r>
            <a:r>
              <a:rPr lang="en-US" b="1" err="1">
                <a:ea typeface="Calibri"/>
                <a:cs typeface="Calibri"/>
              </a:rPr>
              <a:t>zu</a:t>
            </a:r>
            <a:r>
              <a:rPr lang="en-US" b="1">
                <a:ea typeface="Calibri"/>
                <a:cs typeface="Calibri"/>
              </a:rPr>
              <a:t> </a:t>
            </a:r>
            <a:r>
              <a:rPr lang="en-US" b="1" err="1">
                <a:ea typeface="Calibri"/>
                <a:cs typeface="Calibri"/>
              </a:rPr>
              <a:t>nächster</a:t>
            </a:r>
            <a:r>
              <a:rPr lang="en-US" b="1">
                <a:ea typeface="Calibri"/>
                <a:cs typeface="Calibri"/>
              </a:rPr>
              <a:t> Folie: </a:t>
            </a:r>
            <a:r>
              <a:rPr lang="en-US">
                <a:ea typeface="Calibri"/>
                <a:cs typeface="Calibri"/>
              </a:rPr>
              <a:t>Wie </a:t>
            </a:r>
            <a:r>
              <a:rPr lang="en-US" err="1">
                <a:ea typeface="Calibri"/>
                <a:cs typeface="Calibri"/>
              </a:rPr>
              <a:t>wird</a:t>
            </a:r>
            <a:r>
              <a:rPr lang="en-US">
                <a:ea typeface="Calibri"/>
                <a:cs typeface="Calibri"/>
              </a:rPr>
              <a:t> </a:t>
            </a:r>
            <a:r>
              <a:rPr lang="en-US" err="1">
                <a:ea typeface="Calibri"/>
                <a:cs typeface="Calibri"/>
              </a:rPr>
              <a:t>ein</a:t>
            </a:r>
            <a:r>
              <a:rPr lang="en-US">
                <a:ea typeface="Calibri"/>
                <a:cs typeface="Calibri"/>
              </a:rPr>
              <a:t> LLM nun intelligent? Wie </a:t>
            </a:r>
            <a:r>
              <a:rPr lang="en-US" err="1">
                <a:ea typeface="Calibri"/>
                <a:cs typeface="Calibri"/>
              </a:rPr>
              <a:t>funktioniert</a:t>
            </a:r>
            <a:r>
              <a:rPr lang="en-US">
                <a:ea typeface="Calibri"/>
                <a:cs typeface="Calibri"/>
              </a:rPr>
              <a:t> das </a:t>
            </a:r>
            <a:r>
              <a:rPr lang="en-US" err="1">
                <a:ea typeface="Calibri"/>
                <a:cs typeface="Calibri"/>
              </a:rPr>
              <a:t>mit</a:t>
            </a:r>
            <a:r>
              <a:rPr lang="en-US">
                <a:ea typeface="Calibri"/>
                <a:cs typeface="Calibri"/>
              </a:rPr>
              <a:t> dem </a:t>
            </a:r>
            <a:r>
              <a:rPr lang="en-US" err="1">
                <a:ea typeface="Calibri"/>
                <a:cs typeface="Calibri"/>
              </a:rPr>
              <a:t>Trainieren</a:t>
            </a:r>
            <a:r>
              <a:rPr lang="en-US">
                <a:ea typeface="Calibri"/>
                <a:cs typeface="Calibri"/>
              </a:rPr>
              <a:t> und den </a:t>
            </a:r>
            <a:r>
              <a:rPr lang="en-US" err="1">
                <a:ea typeface="Calibri"/>
                <a:cs typeface="Calibri"/>
              </a:rPr>
              <a:t>Daten</a:t>
            </a:r>
            <a:r>
              <a:rPr lang="en-US">
                <a:ea typeface="Calibri"/>
                <a:cs typeface="Calibri"/>
              </a:rPr>
              <a:t> ...</a:t>
            </a:r>
          </a:p>
        </p:txBody>
      </p:sp>
      <p:sp>
        <p:nvSpPr>
          <p:cNvPr id="4" name="Foliennummernplatzhalter 3"/>
          <p:cNvSpPr>
            <a:spLocks noGrp="1"/>
          </p:cNvSpPr>
          <p:nvPr>
            <p:ph type="sldNum" sz="quarter" idx="5"/>
          </p:nvPr>
        </p:nvSpPr>
        <p:spPr/>
        <p:txBody>
          <a:bodyPr/>
          <a:lstStyle/>
          <a:p>
            <a:fld id="{0E5A9AF8-AD29-4431-BB59-07771E5D18FE}" type="slidenum">
              <a:rPr lang="de-DE"/>
              <a:t>13</a:t>
            </a:fld>
            <a:endParaRPr lang="de-DE"/>
          </a:p>
        </p:txBody>
      </p:sp>
    </p:spTree>
    <p:extLst>
      <p:ext uri="{BB962C8B-B14F-4D97-AF65-F5344CB8AC3E}">
        <p14:creationId xmlns:p14="http://schemas.microsoft.com/office/powerpoint/2010/main" val="406412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err="1">
                <a:cs typeface="Calibri"/>
              </a:rPr>
              <a:t>Ziel</a:t>
            </a:r>
            <a:r>
              <a:rPr lang="en-US" b="1">
                <a:cs typeface="Calibri"/>
              </a:rPr>
              <a:t>: </a:t>
            </a:r>
            <a:r>
              <a:rPr lang="en-US" err="1">
                <a:cs typeface="Calibri"/>
              </a:rPr>
              <a:t>Grundlagen</a:t>
            </a:r>
            <a:r>
              <a:rPr lang="en-US">
                <a:cs typeface="Calibri"/>
              </a:rPr>
              <a:t> LLM verstehen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Basis von LLMs (&amp; machine learning </a:t>
            </a:r>
            <a:r>
              <a:rPr lang="en-US" err="1">
                <a:ea typeface="Calibri"/>
                <a:cs typeface="Calibri"/>
              </a:rPr>
              <a:t>allgemein</a:t>
            </a:r>
            <a:r>
              <a:rPr lang="en-US">
                <a:ea typeface="Calibri"/>
                <a:cs typeface="Calibri"/>
              </a:rPr>
              <a:t>): </a:t>
            </a:r>
            <a:r>
              <a:rPr lang="en-US" err="1">
                <a:ea typeface="Calibri"/>
                <a:cs typeface="Calibri"/>
              </a:rPr>
              <a:t>Daten</a:t>
            </a:r>
            <a:r>
              <a:rPr lang="en-US">
                <a:ea typeface="Calibri"/>
                <a:cs typeface="Calibri"/>
              </a:rPr>
              <a:t>!</a:t>
            </a:r>
            <a:endParaRPr lang="de-DE" b="1" noProof="0">
              <a:cs typeface="Calibri"/>
            </a:endParaRPr>
          </a:p>
          <a:p>
            <a:r>
              <a:rPr lang="en-US">
                <a:ea typeface="Calibri"/>
                <a:cs typeface="Calibri"/>
              </a:rPr>
              <a:t>Training des </a:t>
            </a:r>
            <a:r>
              <a:rPr lang="en-US" err="1">
                <a:ea typeface="Calibri"/>
                <a:cs typeface="Calibri"/>
              </a:rPr>
              <a:t>Modells</a:t>
            </a:r>
            <a:r>
              <a:rPr lang="en-US">
                <a:ea typeface="Calibri"/>
                <a:cs typeface="Calibri"/>
              </a:rPr>
              <a:t>: </a:t>
            </a:r>
            <a:r>
              <a:rPr lang="en-US" err="1">
                <a:ea typeface="Calibri"/>
                <a:cs typeface="Calibri"/>
              </a:rPr>
              <a:t>Textdaten</a:t>
            </a:r>
            <a:r>
              <a:rPr lang="en-US">
                <a:ea typeface="Calibri"/>
                <a:cs typeface="Calibri"/>
              </a:rPr>
              <a:t> </a:t>
            </a:r>
            <a:r>
              <a:rPr lang="en-US" err="1">
                <a:ea typeface="Calibri"/>
                <a:cs typeface="Calibri"/>
              </a:rPr>
              <a:t>werden</a:t>
            </a:r>
            <a:r>
              <a:rPr lang="en-US">
                <a:ea typeface="Calibri"/>
                <a:cs typeface="Calibri"/>
              </a:rPr>
              <a:t> in “</a:t>
            </a:r>
            <a:r>
              <a:rPr lang="en-US" b="1">
                <a:ea typeface="Calibri"/>
                <a:cs typeface="Calibri"/>
              </a:rPr>
              <a:t>Token</a:t>
            </a:r>
            <a:r>
              <a:rPr lang="en-US">
                <a:ea typeface="Calibri"/>
                <a:cs typeface="Calibri"/>
              </a:rPr>
              <a:t>” </a:t>
            </a:r>
            <a:r>
              <a:rPr lang="en-US" err="1">
                <a:ea typeface="Calibri"/>
                <a:cs typeface="Calibri"/>
              </a:rPr>
              <a:t>aufgesplittet</a:t>
            </a:r>
            <a:r>
              <a:rPr lang="en-US">
                <a:ea typeface="Calibri"/>
                <a:cs typeface="Calibri"/>
              </a:rPr>
              <a:t> </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kleine</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Einheiten</a:t>
            </a:r>
            <a:r>
              <a:rPr lang="en-US">
                <a:ea typeface="Calibri"/>
                <a:cs typeface="Calibri"/>
                <a:sym typeface="Wingdings" panose="05000000000000000000" pitchFamily="2" charset="2"/>
              </a:rPr>
              <a:t> in </a:t>
            </a:r>
            <a:r>
              <a:rPr lang="en-US" err="1">
                <a:ea typeface="Calibri"/>
                <a:cs typeface="Calibri"/>
                <a:sym typeface="Wingdings" panose="05000000000000000000" pitchFamily="2" charset="2"/>
              </a:rPr>
              <a:t>Sätzen</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Wörter</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Ausdrücke</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Satzzeichen</a:t>
            </a:r>
            <a:endParaRPr lang="en-US">
              <a:ea typeface="Calibri"/>
              <a:cs typeface="Calibri"/>
            </a:endParaRPr>
          </a:p>
          <a:p>
            <a:r>
              <a:rPr lang="en-US" b="1" err="1"/>
              <a:t>Zum</a:t>
            </a:r>
            <a:r>
              <a:rPr lang="en-US" b="1"/>
              <a:t> </a:t>
            </a:r>
            <a:r>
              <a:rPr lang="en-US" b="1" err="1"/>
              <a:t>neuronalen</a:t>
            </a:r>
            <a:r>
              <a:rPr lang="en-US" b="1"/>
              <a:t> </a:t>
            </a:r>
            <a:r>
              <a:rPr lang="en-US" b="1" err="1"/>
              <a:t>Netz</a:t>
            </a:r>
            <a:r>
              <a:rPr lang="en-US"/>
              <a:t>: </a:t>
            </a:r>
            <a:endParaRPr lang="en-US">
              <a:ea typeface="Calibri"/>
              <a:cs typeface="Calibri"/>
            </a:endParaRPr>
          </a:p>
          <a:p>
            <a:r>
              <a:rPr lang="en-US" b="1" err="1">
                <a:ea typeface="Calibri"/>
                <a:cs typeface="Calibri"/>
              </a:rPr>
              <a:t>Impulsfrage</a:t>
            </a:r>
            <a:r>
              <a:rPr lang="en-US">
                <a:ea typeface="Calibri"/>
                <a:cs typeface="Calibri"/>
              </a:rPr>
              <a:t>: </a:t>
            </a:r>
            <a:r>
              <a:rPr lang="en-US" err="1">
                <a:ea typeface="Calibri"/>
                <a:cs typeface="Calibri"/>
              </a:rPr>
              <a:t>Wisst</a:t>
            </a:r>
            <a:r>
              <a:rPr lang="en-US">
                <a:ea typeface="Calibri"/>
                <a:cs typeface="Calibri"/>
              </a:rPr>
              <a:t> </a:t>
            </a:r>
            <a:r>
              <a:rPr lang="en-US" err="1">
                <a:ea typeface="Calibri"/>
                <a:cs typeface="Calibri"/>
              </a:rPr>
              <a:t>ihr</a:t>
            </a:r>
            <a:r>
              <a:rPr lang="en-US">
                <a:ea typeface="Calibri"/>
                <a:cs typeface="Calibri"/>
              </a:rPr>
              <a:t>, </a:t>
            </a:r>
            <a:r>
              <a:rPr lang="en-US" err="1">
                <a:ea typeface="Calibri"/>
                <a:cs typeface="Calibri"/>
              </a:rPr>
              <a:t>woran</a:t>
            </a:r>
            <a:r>
              <a:rPr lang="en-US">
                <a:ea typeface="Calibri"/>
                <a:cs typeface="Calibri"/>
              </a:rPr>
              <a:t> </a:t>
            </a:r>
            <a:r>
              <a:rPr lang="en-US" err="1">
                <a:ea typeface="Calibri"/>
                <a:cs typeface="Calibri"/>
              </a:rPr>
              <a:t>neuronale</a:t>
            </a:r>
            <a:r>
              <a:rPr lang="en-US">
                <a:ea typeface="Calibri"/>
                <a:cs typeface="Calibri"/>
              </a:rPr>
              <a:t> </a:t>
            </a:r>
            <a:r>
              <a:rPr lang="en-US" err="1">
                <a:ea typeface="Calibri"/>
                <a:cs typeface="Calibri"/>
              </a:rPr>
              <a:t>Netze</a:t>
            </a:r>
            <a:r>
              <a:rPr lang="en-US">
                <a:ea typeface="Calibri"/>
                <a:cs typeface="Calibri"/>
              </a:rPr>
              <a:t> </a:t>
            </a:r>
            <a:r>
              <a:rPr lang="en-US" err="1">
                <a:ea typeface="Calibri"/>
                <a:cs typeface="Calibri"/>
              </a:rPr>
              <a:t>angelehnt</a:t>
            </a:r>
            <a:r>
              <a:rPr lang="en-US">
                <a:ea typeface="Calibri"/>
                <a:cs typeface="Calibri"/>
              </a:rPr>
              <a:t> </a:t>
            </a:r>
            <a:r>
              <a:rPr lang="en-US" err="1">
                <a:ea typeface="Calibri"/>
                <a:cs typeface="Calibri"/>
              </a:rPr>
              <a:t>sind</a:t>
            </a:r>
            <a:r>
              <a:rPr lang="en-US">
                <a:ea typeface="Calibri"/>
                <a:cs typeface="Calibri"/>
              </a:rPr>
              <a:t>? </a:t>
            </a:r>
            <a:r>
              <a:rPr lang="en-US">
                <a:ea typeface="Calibri"/>
                <a:cs typeface="Calibri"/>
                <a:sym typeface="Wingdings" panose="05000000000000000000" pitchFamily="2" charset="2"/>
              </a:rPr>
              <a:t> </a:t>
            </a:r>
            <a:r>
              <a:rPr lang="en-US" err="1">
                <a:ea typeface="Calibri"/>
                <a:cs typeface="Calibri"/>
              </a:rPr>
              <a:t>menschliche</a:t>
            </a:r>
            <a:r>
              <a:rPr lang="en-US">
                <a:ea typeface="Calibri"/>
                <a:cs typeface="Calibri"/>
              </a:rPr>
              <a:t> </a:t>
            </a:r>
            <a:r>
              <a:rPr lang="en-US" err="1">
                <a:ea typeface="Calibri"/>
                <a:cs typeface="Calibri"/>
              </a:rPr>
              <a:t>Gehirn</a:t>
            </a:r>
            <a:r>
              <a:rPr lang="en-US">
                <a:ea typeface="Calibri"/>
                <a:cs typeface="Calibri"/>
              </a:rPr>
              <a:t>; </a:t>
            </a:r>
            <a:r>
              <a:rPr lang="en-US" err="1">
                <a:ea typeface="Calibri"/>
                <a:cs typeface="Calibri"/>
              </a:rPr>
              <a:t>neuronen</a:t>
            </a:r>
            <a:r>
              <a:rPr lang="en-US">
                <a:ea typeface="Calibri"/>
                <a:cs typeface="Calibri"/>
              </a:rPr>
              <a:t> "</a:t>
            </a:r>
            <a:r>
              <a:rPr lang="en-US" err="1">
                <a:ea typeface="Calibri"/>
                <a:cs typeface="Calibri"/>
              </a:rPr>
              <a:t>feuern</a:t>
            </a:r>
            <a:r>
              <a:rPr lang="en-US">
                <a:ea typeface="Calibri"/>
                <a:cs typeface="Calibri"/>
              </a:rPr>
              <a:t>" in </a:t>
            </a:r>
            <a:r>
              <a:rPr lang="en-US" err="1">
                <a:ea typeface="Calibri"/>
                <a:cs typeface="Calibri"/>
              </a:rPr>
              <a:t>Kontexten</a:t>
            </a:r>
            <a:r>
              <a:rPr lang="en-US">
                <a:ea typeface="Calibri"/>
                <a:cs typeface="Calibri"/>
              </a:rPr>
              <a:t> </a:t>
            </a:r>
            <a:r>
              <a:rPr lang="en-US" err="1">
                <a:ea typeface="Calibri"/>
                <a:cs typeface="Calibri"/>
              </a:rPr>
              <a:t>gemeinsam</a:t>
            </a:r>
            <a:endParaRPr lang="en-US">
              <a:ea typeface="Calibri"/>
              <a:cs typeface="Calibri"/>
            </a:endParaRPr>
          </a:p>
          <a:p>
            <a:r>
              <a:rPr lang="en-US" b="1" err="1"/>
              <a:t>Beispiel</a:t>
            </a:r>
            <a:r>
              <a:rPr lang="en-US" b="1"/>
              <a:t>: (</a:t>
            </a:r>
            <a:r>
              <a:rPr lang="en-US" b="1" err="1"/>
              <a:t>Tafelskizze</a:t>
            </a:r>
            <a:r>
              <a:rPr lang="en-US" b="1"/>
              <a:t>) </a:t>
            </a:r>
            <a:r>
              <a:rPr lang="en-US" err="1"/>
              <a:t>Handschrifterkennung</a:t>
            </a:r>
            <a:r>
              <a:rPr lang="en-US"/>
              <a:t>: 5x5-Raster </a:t>
            </a:r>
            <a:r>
              <a:rPr lang="en-US" err="1"/>
              <a:t>mit</a:t>
            </a:r>
            <a:r>
              <a:rPr lang="en-US"/>
              <a:t> </a:t>
            </a:r>
            <a:r>
              <a:rPr lang="en-US" err="1"/>
              <a:t>einer</a:t>
            </a:r>
            <a:r>
              <a:rPr lang="en-US"/>
              <a:t> </a:t>
            </a:r>
            <a:r>
              <a:rPr lang="en-US" err="1"/>
              <a:t>Zahl</a:t>
            </a:r>
            <a:r>
              <a:rPr lang="en-US"/>
              <a:t> -&gt; 25 </a:t>
            </a:r>
            <a:r>
              <a:rPr lang="en-US" err="1"/>
              <a:t>Eingabe</a:t>
            </a:r>
            <a:r>
              <a:rPr lang="en-US"/>
              <a:t>-Bits, 4 </a:t>
            </a:r>
            <a:r>
              <a:rPr lang="en-US" err="1"/>
              <a:t>Ausgabe</a:t>
            </a:r>
            <a:r>
              <a:rPr lang="en-US"/>
              <a:t>-Bits (</a:t>
            </a:r>
            <a:r>
              <a:rPr lang="en-US" err="1"/>
              <a:t>binär</a:t>
            </a:r>
            <a:r>
              <a:rPr lang="en-US"/>
              <a:t> 0-9))</a:t>
            </a:r>
            <a:endParaRPr lang="en-US">
              <a:ea typeface="Calibri"/>
              <a:cs typeface="Calibri"/>
            </a:endParaRPr>
          </a:p>
          <a:p>
            <a:r>
              <a:rPr lang="en-US"/>
              <a:t>Was </a:t>
            </a:r>
            <a:r>
              <a:rPr lang="en-US" err="1"/>
              <a:t>meint</a:t>
            </a:r>
            <a:r>
              <a:rPr lang="en-US"/>
              <a:t> </a:t>
            </a:r>
            <a:r>
              <a:rPr lang="en-US" err="1"/>
              <a:t>ihr</a:t>
            </a:r>
            <a:r>
              <a:rPr lang="en-US"/>
              <a:t> </a:t>
            </a:r>
            <a:r>
              <a:rPr lang="en-US" err="1"/>
              <a:t>aus</a:t>
            </a:r>
            <a:r>
              <a:rPr lang="en-US"/>
              <a:t> </a:t>
            </a:r>
            <a:r>
              <a:rPr lang="en-US" err="1"/>
              <a:t>wievielen</a:t>
            </a:r>
            <a:r>
              <a:rPr lang="en-US"/>
              <a:t> </a:t>
            </a:r>
            <a:r>
              <a:rPr lang="en-US" err="1"/>
              <a:t>Neuronen</a:t>
            </a:r>
            <a:r>
              <a:rPr lang="en-US"/>
              <a:t> </a:t>
            </a:r>
            <a:r>
              <a:rPr lang="en-US" err="1"/>
              <a:t>besteht</a:t>
            </a:r>
            <a:r>
              <a:rPr lang="en-US"/>
              <a:t> ChatGPT? (175.000.000.000 </a:t>
            </a:r>
            <a:r>
              <a:rPr lang="en-US" err="1"/>
              <a:t>Neuronen</a:t>
            </a:r>
            <a:r>
              <a:rPr lang="en-US"/>
              <a:t>) -&gt; </a:t>
            </a:r>
            <a:r>
              <a:rPr lang="en-US" b="1"/>
              <a:t>Black Box </a:t>
            </a:r>
            <a:r>
              <a:rPr lang="en-US"/>
              <a:t>(</a:t>
            </a:r>
            <a:r>
              <a:rPr lang="en-US" err="1"/>
              <a:t>Grammatiken</a:t>
            </a:r>
            <a:r>
              <a:rPr lang="en-US"/>
              <a:t>, </a:t>
            </a:r>
            <a:r>
              <a:rPr lang="en-US" err="1"/>
              <a:t>Wortkontexte</a:t>
            </a:r>
            <a:r>
              <a:rPr lang="en-US"/>
              <a:t>, </a:t>
            </a:r>
            <a:r>
              <a:rPr lang="en-US" err="1"/>
              <a:t>Satzanfänge</a:t>
            </a:r>
            <a:r>
              <a:rPr lang="en-US"/>
              <a:t>, </a:t>
            </a:r>
            <a:r>
              <a:rPr lang="en-US" err="1"/>
              <a:t>Wörter</a:t>
            </a:r>
            <a:r>
              <a:rPr lang="en-US"/>
              <a:t> </a:t>
            </a:r>
            <a:r>
              <a:rPr lang="en-US" err="1"/>
              <a:t>usw</a:t>
            </a:r>
            <a:r>
              <a:rPr lang="en-US"/>
              <a:t>. </a:t>
            </a:r>
            <a:r>
              <a:rPr lang="en-US" err="1"/>
              <a:t>sind</a:t>
            </a:r>
            <a:r>
              <a:rPr lang="en-US"/>
              <a:t> </a:t>
            </a:r>
            <a:r>
              <a:rPr lang="en-US" err="1"/>
              <a:t>darin</a:t>
            </a:r>
            <a:r>
              <a:rPr lang="en-US"/>
              <a:t> </a:t>
            </a:r>
            <a:r>
              <a:rPr lang="en-US" err="1"/>
              <a:t>gespeichert</a:t>
            </a:r>
            <a:r>
              <a:rPr lang="en-US"/>
              <a:t>)</a:t>
            </a:r>
            <a:endParaRPr lang="en-US" b="1">
              <a:ea typeface="Calibri"/>
              <a:cs typeface="Calibri"/>
            </a:endParaRPr>
          </a:p>
          <a:p>
            <a:r>
              <a:rPr lang="en-US"/>
              <a:t>Was </a:t>
            </a:r>
            <a:r>
              <a:rPr lang="en-US" err="1"/>
              <a:t>meint</a:t>
            </a:r>
            <a:r>
              <a:rPr lang="en-US"/>
              <a:t> </a:t>
            </a:r>
            <a:r>
              <a:rPr lang="en-US" err="1"/>
              <a:t>ihr</a:t>
            </a:r>
            <a:r>
              <a:rPr lang="en-US"/>
              <a:t>, </a:t>
            </a:r>
            <a:r>
              <a:rPr lang="en-US" err="1"/>
              <a:t>wie</a:t>
            </a:r>
            <a:r>
              <a:rPr lang="en-US"/>
              <a:t> </a:t>
            </a:r>
            <a:r>
              <a:rPr lang="en-US" err="1"/>
              <a:t>teuer</a:t>
            </a:r>
            <a:r>
              <a:rPr lang="en-US"/>
              <a:t> </a:t>
            </a:r>
            <a:r>
              <a:rPr lang="en-US" err="1"/>
              <a:t>ist</a:t>
            </a:r>
            <a:r>
              <a:rPr lang="en-US"/>
              <a:t> das </a:t>
            </a:r>
            <a:r>
              <a:rPr lang="en-US" err="1"/>
              <a:t>Berechnen</a:t>
            </a:r>
            <a:r>
              <a:rPr lang="en-US"/>
              <a:t> des </a:t>
            </a:r>
            <a:r>
              <a:rPr lang="en-US" err="1"/>
              <a:t>Modells</a:t>
            </a:r>
            <a:r>
              <a:rPr lang="en-US"/>
              <a:t> von ChatGPT? (~8$ Mio.)</a:t>
            </a:r>
            <a:br>
              <a:rPr lang="en-US">
                <a:cs typeface="+mn-lt"/>
              </a:rPr>
            </a:br>
            <a:r>
              <a:rPr lang="en-US"/>
              <a:t>-&gt; </a:t>
            </a:r>
            <a:r>
              <a:rPr lang="en-US" err="1"/>
              <a:t>Preis</a:t>
            </a:r>
            <a:r>
              <a:rPr lang="en-US"/>
              <a:t> </a:t>
            </a:r>
            <a:r>
              <a:rPr lang="en-US" err="1"/>
              <a:t>kommt</a:t>
            </a:r>
            <a:r>
              <a:rPr lang="en-US"/>
              <a:t> </a:t>
            </a:r>
            <a:r>
              <a:rPr lang="en-US" err="1"/>
              <a:t>dadurch</a:t>
            </a:r>
            <a:r>
              <a:rPr lang="en-US"/>
              <a:t> </a:t>
            </a:r>
            <a:r>
              <a:rPr lang="en-US" err="1"/>
              <a:t>zustande</a:t>
            </a:r>
            <a:r>
              <a:rPr lang="en-US"/>
              <a:t>, </a:t>
            </a:r>
            <a:r>
              <a:rPr lang="en-US" err="1"/>
              <a:t>dass</a:t>
            </a:r>
            <a:r>
              <a:rPr lang="en-US"/>
              <a:t> (</a:t>
            </a:r>
            <a:r>
              <a:rPr lang="en-US" err="1"/>
              <a:t>angenommen</a:t>
            </a:r>
            <a:r>
              <a:rPr lang="en-US"/>
              <a:t> </a:t>
            </a:r>
            <a:r>
              <a:rPr lang="en-US" err="1"/>
              <a:t>einer</a:t>
            </a:r>
            <a:r>
              <a:rPr lang="en-US"/>
              <a:t> GPU von ca. 28 TFLOPS) das </a:t>
            </a:r>
            <a:r>
              <a:rPr lang="en-US" err="1"/>
              <a:t>Trainieren</a:t>
            </a:r>
            <a:r>
              <a:rPr lang="en-US"/>
              <a:t> die GPU 355 Jahre </a:t>
            </a:r>
            <a:r>
              <a:rPr lang="en-US" err="1"/>
              <a:t>kosten</a:t>
            </a:r>
            <a:r>
              <a:rPr lang="en-US"/>
              <a:t> </a:t>
            </a:r>
            <a:r>
              <a:rPr lang="en-US" err="1"/>
              <a:t>würde</a:t>
            </a:r>
            <a:br>
              <a:rPr lang="en-US">
                <a:cs typeface="+mn-lt"/>
              </a:rPr>
            </a:br>
            <a:r>
              <a:rPr lang="en-US"/>
              <a:t>-&gt; </a:t>
            </a:r>
            <a:r>
              <a:rPr lang="en-US" err="1"/>
              <a:t>Keiner</a:t>
            </a:r>
            <a:r>
              <a:rPr lang="en-US"/>
              <a:t>(!) </a:t>
            </a:r>
            <a:r>
              <a:rPr lang="en-US" err="1"/>
              <a:t>besitzt</a:t>
            </a:r>
            <a:r>
              <a:rPr lang="en-US"/>
              <a:t> </a:t>
            </a:r>
            <a:r>
              <a:rPr lang="en-US" err="1"/>
              <a:t>solche</a:t>
            </a:r>
            <a:r>
              <a:rPr lang="en-US"/>
              <a:t> </a:t>
            </a:r>
            <a:r>
              <a:rPr lang="en-US" err="1"/>
              <a:t>Rechenleistung</a:t>
            </a:r>
            <a:r>
              <a:rPr lang="en-US"/>
              <a:t>, </a:t>
            </a:r>
            <a:r>
              <a:rPr lang="en-US" err="1"/>
              <a:t>daher</a:t>
            </a:r>
            <a:r>
              <a:rPr lang="en-US"/>
              <a:t> muss auf Cloud-Computing-Services </a:t>
            </a:r>
            <a:r>
              <a:rPr lang="en-US" err="1"/>
              <a:t>wie</a:t>
            </a:r>
            <a:r>
              <a:rPr lang="en-US"/>
              <a:t> Microsoft Azure </a:t>
            </a:r>
            <a:r>
              <a:rPr lang="en-US" err="1"/>
              <a:t>zurückgegriffen</a:t>
            </a:r>
            <a:r>
              <a:rPr lang="en-US"/>
              <a:t> </a:t>
            </a:r>
            <a:r>
              <a:rPr lang="en-US" err="1"/>
              <a:t>werden</a:t>
            </a:r>
            <a:r>
              <a:rPr lang="en-US"/>
              <a:t>. Das </a:t>
            </a:r>
            <a:r>
              <a:rPr lang="en-US" err="1"/>
              <a:t>kostet</a:t>
            </a:r>
            <a:r>
              <a:rPr lang="en-US"/>
              <a:t> ca. 260$ pro Tag und </a:t>
            </a:r>
            <a:r>
              <a:rPr lang="en-US" err="1"/>
              <a:t>Maschine</a:t>
            </a:r>
            <a:r>
              <a:rPr lang="en-US"/>
              <a:t> – es </a:t>
            </a:r>
            <a:r>
              <a:rPr lang="en-US" err="1"/>
              <a:t>sind</a:t>
            </a:r>
            <a:r>
              <a:rPr lang="en-US"/>
              <a:t> </a:t>
            </a:r>
            <a:r>
              <a:rPr lang="en-US" err="1"/>
              <a:t>viele</a:t>
            </a:r>
            <a:r>
              <a:rPr lang="en-US"/>
              <a:t> </a:t>
            </a:r>
            <a:r>
              <a:rPr lang="en-US" err="1"/>
              <a:t>Maschinen</a:t>
            </a:r>
            <a:r>
              <a:rPr lang="en-US"/>
              <a:t> </a:t>
            </a:r>
            <a:r>
              <a:rPr lang="en-US" err="1"/>
              <a:t>notwendig</a:t>
            </a:r>
            <a:endParaRPr lang="en-US">
              <a:ea typeface="Calibri" panose="020F0502020204030204"/>
              <a:cs typeface="Calibri"/>
            </a:endParaRPr>
          </a:p>
          <a:p>
            <a:endParaRPr lang="en-US"/>
          </a:p>
          <a:p>
            <a:r>
              <a:rPr lang="en-US" b="1" err="1"/>
              <a:t>Modelltraining</a:t>
            </a:r>
            <a:r>
              <a:rPr lang="en-US"/>
              <a:t>:</a:t>
            </a:r>
            <a:endParaRPr lang="en-US">
              <a:ea typeface="Calibri"/>
              <a:cs typeface="Calibri"/>
            </a:endParaRPr>
          </a:p>
          <a:p>
            <a:pPr marL="228600" indent="-228600">
              <a:buAutoNum type="arabicPeriod"/>
            </a:pPr>
            <a:r>
              <a:rPr lang="en-US"/>
              <a:t>Unsupervised Learning: “Generative Pre-Training” </a:t>
            </a:r>
            <a:r>
              <a:rPr lang="en-US" err="1"/>
              <a:t>zunächst</a:t>
            </a:r>
            <a:r>
              <a:rPr lang="en-US"/>
              <a:t> </a:t>
            </a:r>
            <a:r>
              <a:rPr lang="en-US" err="1"/>
              <a:t>wurde</a:t>
            </a:r>
            <a:r>
              <a:rPr lang="en-US"/>
              <a:t> ChatGPT auf </a:t>
            </a:r>
            <a:r>
              <a:rPr lang="en-US" err="1"/>
              <a:t>großen</a:t>
            </a:r>
            <a:r>
              <a:rPr lang="en-US"/>
              <a:t> </a:t>
            </a:r>
            <a:r>
              <a:rPr lang="en-US" err="1"/>
              <a:t>Datenmengen</a:t>
            </a:r>
            <a:r>
              <a:rPr lang="en-US"/>
              <a:t> </a:t>
            </a:r>
            <a:r>
              <a:rPr lang="en-US" err="1"/>
              <a:t>aus</a:t>
            </a:r>
            <a:r>
              <a:rPr lang="en-US"/>
              <a:t> dem Internet </a:t>
            </a:r>
            <a:r>
              <a:rPr lang="en-US" err="1"/>
              <a:t>trainiert</a:t>
            </a:r>
            <a:endParaRPr lang="en-US">
              <a:ea typeface="Calibri"/>
              <a:cs typeface="Calibri"/>
            </a:endParaRPr>
          </a:p>
          <a:p>
            <a:pPr marL="228600" indent="-228600">
              <a:buAutoNum type="arabicPeriod"/>
            </a:pPr>
            <a:r>
              <a:rPr lang="en-US"/>
              <a:t>Supervised Learning: </a:t>
            </a:r>
            <a:r>
              <a:rPr lang="en-US" err="1"/>
              <a:t>anschließend</a:t>
            </a:r>
            <a:r>
              <a:rPr lang="en-US"/>
              <a:t> </a:t>
            </a:r>
            <a:r>
              <a:rPr lang="en-US" err="1"/>
              <a:t>lernte</a:t>
            </a:r>
            <a:r>
              <a:rPr lang="en-US"/>
              <a:t> der </a:t>
            </a:r>
            <a:r>
              <a:rPr lang="en-US" err="1"/>
              <a:t>Algorithmus</a:t>
            </a:r>
            <a:r>
              <a:rPr lang="en-US"/>
              <a:t> </a:t>
            </a:r>
            <a:r>
              <a:rPr lang="en-US" err="1"/>
              <a:t>eine</a:t>
            </a:r>
            <a:r>
              <a:rPr lang="en-US"/>
              <a:t> </a:t>
            </a:r>
            <a:r>
              <a:rPr lang="en-US" err="1"/>
              <a:t>Funktion</a:t>
            </a:r>
            <a:r>
              <a:rPr lang="en-US"/>
              <a:t> </a:t>
            </a:r>
            <a:r>
              <a:rPr lang="en-US" err="1"/>
              <a:t>aus</a:t>
            </a:r>
            <a:r>
              <a:rPr lang="en-US"/>
              <a:t> </a:t>
            </a:r>
            <a:r>
              <a:rPr lang="en-US" err="1"/>
              <a:t>gegebenen</a:t>
            </a:r>
            <a:r>
              <a:rPr lang="en-US"/>
              <a:t> </a:t>
            </a:r>
            <a:r>
              <a:rPr lang="en-US" err="1"/>
              <a:t>Paaren</a:t>
            </a:r>
            <a:r>
              <a:rPr lang="en-US"/>
              <a:t> von Ein- und </a:t>
            </a:r>
            <a:r>
              <a:rPr lang="en-US" err="1"/>
              <a:t>Ausgaben</a:t>
            </a:r>
            <a:r>
              <a:rPr lang="en-US"/>
              <a:t> (</a:t>
            </a:r>
            <a:r>
              <a:rPr lang="en-US" err="1"/>
              <a:t>bei</a:t>
            </a:r>
            <a:r>
              <a:rPr lang="en-US"/>
              <a:t> ChatGPT </a:t>
            </a:r>
            <a:r>
              <a:rPr lang="en-US" err="1"/>
              <a:t>durch</a:t>
            </a:r>
            <a:r>
              <a:rPr lang="en-US"/>
              <a:t> von Menschen </a:t>
            </a:r>
            <a:r>
              <a:rPr lang="en-US" err="1"/>
              <a:t>generierte</a:t>
            </a:r>
            <a:r>
              <a:rPr lang="en-US"/>
              <a:t> Prompts </a:t>
            </a:r>
            <a:r>
              <a:rPr lang="en-US" err="1"/>
              <a:t>mit</a:t>
            </a:r>
            <a:r>
              <a:rPr lang="en-US"/>
              <a:t> </a:t>
            </a:r>
            <a:r>
              <a:rPr lang="en-US" err="1"/>
              <a:t>dazu</a:t>
            </a:r>
            <a:r>
              <a:rPr lang="en-US"/>
              <a:t> </a:t>
            </a:r>
            <a:r>
              <a:rPr lang="en-US" err="1"/>
              <a:t>passenden</a:t>
            </a:r>
            <a:r>
              <a:rPr lang="en-US"/>
              <a:t> </a:t>
            </a:r>
            <a:r>
              <a:rPr lang="en-US" err="1"/>
              <a:t>Antworten</a:t>
            </a:r>
            <a:r>
              <a:rPr lang="en-US"/>
              <a:t>) – </a:t>
            </a:r>
            <a:r>
              <a:rPr lang="en-US" err="1"/>
              <a:t>über</a:t>
            </a:r>
            <a:r>
              <a:rPr lang="en-US"/>
              <a:t> 10.000 </a:t>
            </a:r>
            <a:r>
              <a:rPr lang="en-US" err="1"/>
              <a:t>Stück</a:t>
            </a:r>
            <a:r>
              <a:rPr lang="en-US"/>
              <a:t> – Menschen </a:t>
            </a:r>
            <a:r>
              <a:rPr lang="en-US" err="1"/>
              <a:t>schrieben</a:t>
            </a:r>
            <a:r>
              <a:rPr lang="en-US"/>
              <a:t> in Chats </a:t>
            </a:r>
            <a:r>
              <a:rPr lang="en-US" err="1"/>
              <a:t>miteinander</a:t>
            </a:r>
            <a:r>
              <a:rPr lang="en-US"/>
              <a:t> und der </a:t>
            </a:r>
            <a:r>
              <a:rPr lang="en-US" err="1"/>
              <a:t>Algorithmus</a:t>
            </a:r>
            <a:r>
              <a:rPr lang="en-US"/>
              <a:t> </a:t>
            </a:r>
            <a:r>
              <a:rPr lang="en-US" err="1"/>
              <a:t>lerne</a:t>
            </a:r>
            <a:r>
              <a:rPr lang="en-US"/>
              <a:t> </a:t>
            </a:r>
            <a:r>
              <a:rPr lang="en-US" err="1"/>
              <a:t>aus</a:t>
            </a:r>
            <a:r>
              <a:rPr lang="en-US"/>
              <a:t> Frage und </a:t>
            </a:r>
            <a:r>
              <a:rPr lang="en-US" err="1"/>
              <a:t>Antwort</a:t>
            </a:r>
            <a:r>
              <a:rPr lang="en-US"/>
              <a:t> </a:t>
            </a:r>
            <a:r>
              <a:rPr lang="en-US" err="1"/>
              <a:t>ideale</a:t>
            </a:r>
            <a:r>
              <a:rPr lang="en-US"/>
              <a:t> </a:t>
            </a:r>
            <a:r>
              <a:rPr lang="en-US" err="1"/>
              <a:t>Antworten</a:t>
            </a:r>
            <a:endParaRPr lang="en-US">
              <a:ea typeface="Calibri"/>
              <a:cs typeface="Calibri"/>
            </a:endParaRPr>
          </a:p>
          <a:p>
            <a:pPr marL="228600" indent="-228600">
              <a:buAutoNum type="arabicPeriod"/>
            </a:pPr>
            <a:r>
              <a:rPr lang="en-US"/>
              <a:t>Reinforcement Learning: Bei GPT “Reinforcement learning from human feedback” (RLHF) – Menschen </a:t>
            </a:r>
            <a:r>
              <a:rPr lang="en-US" err="1"/>
              <a:t>haben</a:t>
            </a:r>
            <a:r>
              <a:rPr lang="en-US"/>
              <a:t> von ChatGPT </a:t>
            </a:r>
            <a:r>
              <a:rPr lang="en-US" err="1"/>
              <a:t>zu</a:t>
            </a:r>
            <a:r>
              <a:rPr lang="en-US"/>
              <a:t> Prompts </a:t>
            </a:r>
            <a:r>
              <a:rPr lang="en-US" err="1"/>
              <a:t>selbst</a:t>
            </a:r>
            <a:r>
              <a:rPr lang="en-US"/>
              <a:t> </a:t>
            </a:r>
            <a:r>
              <a:rPr lang="en-US" err="1"/>
              <a:t>eine</a:t>
            </a:r>
            <a:r>
              <a:rPr lang="en-US"/>
              <a:t> </a:t>
            </a:r>
            <a:r>
              <a:rPr lang="en-US" err="1"/>
              <a:t>gute</a:t>
            </a:r>
            <a:r>
              <a:rPr lang="en-US"/>
              <a:t> </a:t>
            </a:r>
            <a:r>
              <a:rPr lang="en-US" err="1"/>
              <a:t>Ausgabe</a:t>
            </a:r>
            <a:r>
              <a:rPr lang="en-US"/>
              <a:t> </a:t>
            </a:r>
            <a:r>
              <a:rPr lang="en-US" err="1"/>
              <a:t>erzeugt</a:t>
            </a:r>
            <a:r>
              <a:rPr lang="en-US"/>
              <a:t> und </a:t>
            </a:r>
            <a:r>
              <a:rPr lang="en-US" err="1"/>
              <a:t>erzeugte</a:t>
            </a:r>
            <a:r>
              <a:rPr lang="en-US"/>
              <a:t> </a:t>
            </a:r>
            <a:r>
              <a:rPr lang="en-US" err="1"/>
              <a:t>Ausgaben</a:t>
            </a:r>
            <a:r>
              <a:rPr lang="en-US"/>
              <a:t> von GPT </a:t>
            </a:r>
            <a:r>
              <a:rPr lang="en-US" err="1"/>
              <a:t>geranked</a:t>
            </a:r>
            <a:r>
              <a:rPr lang="en-US"/>
              <a:t>  </a:t>
            </a:r>
            <a:r>
              <a:rPr lang="en-US" err="1"/>
              <a:t>zusätzliches</a:t>
            </a:r>
            <a:r>
              <a:rPr lang="en-US"/>
              <a:t> Modell </a:t>
            </a:r>
            <a:r>
              <a:rPr lang="en-US" err="1"/>
              <a:t>lernt</a:t>
            </a:r>
            <a:r>
              <a:rPr lang="en-US"/>
              <a:t> die </a:t>
            </a:r>
            <a:r>
              <a:rPr lang="en-US" err="1"/>
              <a:t>Qualität</a:t>
            </a:r>
            <a:r>
              <a:rPr lang="en-US"/>
              <a:t> </a:t>
            </a:r>
            <a:r>
              <a:rPr lang="en-US" err="1"/>
              <a:t>einzuschätzen</a:t>
            </a:r>
            <a:endParaRPr lang="en-US">
              <a:ea typeface="Calibri"/>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14</a:t>
            </a:fld>
            <a:endParaRPr lang="de-DE"/>
          </a:p>
        </p:txBody>
      </p:sp>
    </p:spTree>
    <p:extLst>
      <p:ext uri="{BB962C8B-B14F-4D97-AF65-F5344CB8AC3E}">
        <p14:creationId xmlns:p14="http://schemas.microsoft.com/office/powerpoint/2010/main" val="127068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a typeface="Calibri"/>
                <a:cs typeface="Calibri"/>
              </a:rPr>
              <a:t>Anschauen und beschreiben lassen</a:t>
            </a:r>
          </a:p>
          <a:p>
            <a:r>
              <a:rPr lang="de-DE" dirty="0">
                <a:ea typeface="Calibri"/>
                <a:cs typeface="Calibri"/>
              </a:rPr>
              <a:t>Bedeutung "unsupervised" = "unüberwacht" -&gt; Warum wird das jetzt als unüberwacht bezeichnet?</a:t>
            </a:r>
            <a:endParaRPr lang="de-DE" dirty="0"/>
          </a:p>
          <a:p>
            <a:r>
              <a:rPr lang="de-DE" dirty="0"/>
              <a:t>Daten werden geclustert: Ähnliche Daten werden zusammen gefasst (s. spätere Übung)</a:t>
            </a:r>
          </a:p>
          <a:p>
            <a:pPr>
              <a:defRPr/>
            </a:pPr>
            <a:r>
              <a:rPr lang="de-DE" b="1" dirty="0">
                <a:ea typeface="Calibri"/>
                <a:cs typeface="Calibri"/>
              </a:rPr>
              <a:t>Frage</a:t>
            </a:r>
            <a:r>
              <a:rPr lang="de-DE" dirty="0">
                <a:ea typeface="Calibri"/>
                <a:cs typeface="Calibri"/>
              </a:rPr>
              <a:t>: Wie würde das mit dem Beispiel der Handschrifterkennung von Zahlen funktionieren? -&gt; System unterscheidet 10 "Cluster"/Gruppen: 0 bis 9 (im Idealfall)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a typeface="Calibri"/>
                <a:cs typeface="Calibri"/>
              </a:rPr>
              <a:t>Beispiel: Gesichtserkennung</a:t>
            </a:r>
          </a:p>
        </p:txBody>
      </p:sp>
      <p:sp>
        <p:nvSpPr>
          <p:cNvPr id="4" name="Foliennummernplatzhalter 3"/>
          <p:cNvSpPr>
            <a:spLocks noGrp="1"/>
          </p:cNvSpPr>
          <p:nvPr>
            <p:ph type="sldNum" sz="quarter" idx="5"/>
          </p:nvPr>
        </p:nvSpPr>
        <p:spPr/>
        <p:txBody>
          <a:bodyPr/>
          <a:lstStyle/>
          <a:p>
            <a:fld id="{0E5A9AF8-AD29-4431-BB59-07771E5D18FE}" type="slidenum">
              <a:rPr lang="de-DE" smtClean="0"/>
              <a:t>15</a:t>
            </a:fld>
            <a:endParaRPr lang="de-DE"/>
          </a:p>
        </p:txBody>
      </p:sp>
    </p:spTree>
    <p:extLst>
      <p:ext uri="{BB962C8B-B14F-4D97-AF65-F5344CB8AC3E}">
        <p14:creationId xmlns:p14="http://schemas.microsoft.com/office/powerpoint/2010/main" val="2447257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Anschauen und beschreiben lassen</a:t>
            </a:r>
          </a:p>
          <a:p>
            <a:r>
              <a:rPr lang="de-DE"/>
              <a:t>Trainingsdaten werden zusammen mit den entsprechenden Labels bereitgestellt</a:t>
            </a:r>
          </a:p>
          <a:p>
            <a:r>
              <a:rPr lang="de-DE"/>
              <a:t>Der Algorithmus versucht ein Label vorherzusagen und kann direkt überprüfen, ob es richtig lag</a:t>
            </a:r>
            <a:endParaRPr lang="de-DE">
              <a:ea typeface="Calibri"/>
              <a:cs typeface="Calibri"/>
            </a:endParaRPr>
          </a:p>
          <a:p>
            <a:r>
              <a:rPr lang="de-DE" b="1">
                <a:ea typeface="Calibri"/>
                <a:cs typeface="Calibri"/>
              </a:rPr>
              <a:t>Frage</a:t>
            </a:r>
            <a:r>
              <a:rPr lang="de-DE">
                <a:ea typeface="Calibri"/>
                <a:cs typeface="Calibri"/>
              </a:rPr>
              <a:t>: Wie würde das mit dem Beispiel der Handschrifterkennung von Zahlen funktionieren?</a:t>
            </a:r>
          </a:p>
        </p:txBody>
      </p:sp>
      <p:sp>
        <p:nvSpPr>
          <p:cNvPr id="4" name="Foliennummernplatzhalter 3"/>
          <p:cNvSpPr>
            <a:spLocks noGrp="1"/>
          </p:cNvSpPr>
          <p:nvPr>
            <p:ph type="sldNum" sz="quarter" idx="5"/>
          </p:nvPr>
        </p:nvSpPr>
        <p:spPr/>
        <p:txBody>
          <a:bodyPr/>
          <a:lstStyle/>
          <a:p>
            <a:fld id="{0E5A9AF8-AD29-4431-BB59-07771E5D18FE}" type="slidenum">
              <a:rPr lang="de-DE" smtClean="0"/>
              <a:t>16</a:t>
            </a:fld>
            <a:endParaRPr lang="de-DE"/>
          </a:p>
        </p:txBody>
      </p:sp>
    </p:spTree>
    <p:extLst>
      <p:ext uri="{BB962C8B-B14F-4D97-AF65-F5344CB8AC3E}">
        <p14:creationId xmlns:p14="http://schemas.microsoft.com/office/powerpoint/2010/main" val="205612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Belohnungs-/Bewertungssystem</a:t>
            </a:r>
          </a:p>
        </p:txBody>
      </p:sp>
      <p:sp>
        <p:nvSpPr>
          <p:cNvPr id="4" name="Foliennummernplatzhalter 3"/>
          <p:cNvSpPr>
            <a:spLocks noGrp="1"/>
          </p:cNvSpPr>
          <p:nvPr>
            <p:ph type="sldNum" sz="quarter" idx="5"/>
          </p:nvPr>
        </p:nvSpPr>
        <p:spPr/>
        <p:txBody>
          <a:bodyPr/>
          <a:lstStyle/>
          <a:p>
            <a:fld id="{0E5A9AF8-AD29-4431-BB59-07771E5D18FE}" type="slidenum">
              <a:rPr lang="de-DE" smtClean="0"/>
              <a:t>17</a:t>
            </a:fld>
            <a:endParaRPr lang="de-DE"/>
          </a:p>
        </p:txBody>
      </p:sp>
    </p:spTree>
    <p:extLst>
      <p:ext uri="{BB962C8B-B14F-4D97-AF65-F5344CB8AC3E}">
        <p14:creationId xmlns:p14="http://schemas.microsoft.com/office/powerpoint/2010/main" val="226622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ea typeface="Calibri"/>
                <a:cs typeface="Calibri"/>
              </a:rPr>
              <a:t>Das </a:t>
            </a:r>
            <a:r>
              <a:rPr lang="en-US" dirty="0" err="1">
                <a:ea typeface="Calibri"/>
                <a:cs typeface="Calibri"/>
              </a:rPr>
              <a:t>sind</a:t>
            </a:r>
            <a:r>
              <a:rPr lang="en-US" dirty="0">
                <a:ea typeface="Calibri"/>
                <a:cs typeface="Calibri"/>
              </a:rPr>
              <a:t> die </a:t>
            </a:r>
            <a:r>
              <a:rPr lang="en-US" dirty="0" err="1">
                <a:ea typeface="Calibri"/>
                <a:cs typeface="Calibri"/>
              </a:rPr>
              <a:t>Arten</a:t>
            </a:r>
            <a:r>
              <a:rPr lang="en-US" dirty="0">
                <a:ea typeface="Calibri"/>
                <a:cs typeface="Calibri"/>
              </a:rPr>
              <a:t> von Machine Learning </a:t>
            </a:r>
            <a:r>
              <a:rPr lang="en-US" dirty="0">
                <a:ea typeface="Calibri"/>
                <a:cs typeface="Calibri"/>
                <a:sym typeface="Wingdings" panose="05000000000000000000" pitchFamily="2" charset="2"/>
              </a:rPr>
              <a:t></a:t>
            </a:r>
            <a:r>
              <a:rPr lang="en-US" dirty="0">
                <a:ea typeface="Calibri"/>
                <a:cs typeface="Calibri"/>
              </a:rPr>
              <a:t> Wie </a:t>
            </a:r>
            <a:r>
              <a:rPr lang="en-US" dirty="0" err="1">
                <a:ea typeface="Calibri"/>
                <a:cs typeface="Calibri"/>
              </a:rPr>
              <a:t>lernt</a:t>
            </a:r>
            <a:r>
              <a:rPr lang="en-US" dirty="0">
                <a:ea typeface="Calibri"/>
                <a:cs typeface="Calibri"/>
              </a:rPr>
              <a:t> </a:t>
            </a:r>
            <a:r>
              <a:rPr lang="en-US" dirty="0" err="1">
                <a:ea typeface="Calibri"/>
                <a:cs typeface="Calibri"/>
              </a:rPr>
              <a:t>jetzt</a:t>
            </a:r>
            <a:r>
              <a:rPr lang="en-US" dirty="0">
                <a:ea typeface="Calibri"/>
                <a:cs typeface="Calibri"/>
              </a:rPr>
              <a:t> ChatGPT?</a:t>
            </a:r>
          </a:p>
        </p:txBody>
      </p:sp>
      <p:sp>
        <p:nvSpPr>
          <p:cNvPr id="4" name="Foliennummernplatzhalter 3"/>
          <p:cNvSpPr>
            <a:spLocks noGrp="1"/>
          </p:cNvSpPr>
          <p:nvPr>
            <p:ph type="sldNum" sz="quarter" idx="5"/>
          </p:nvPr>
        </p:nvSpPr>
        <p:spPr/>
        <p:txBody>
          <a:bodyPr/>
          <a:lstStyle/>
          <a:p>
            <a:fld id="{0E5A9AF8-AD29-4431-BB59-07771E5D18FE}" type="slidenum">
              <a:rPr lang="de-DE"/>
              <a:t>18</a:t>
            </a:fld>
            <a:endParaRPr lang="de-DE"/>
          </a:p>
        </p:txBody>
      </p:sp>
    </p:spTree>
    <p:extLst>
      <p:ext uri="{BB962C8B-B14F-4D97-AF65-F5344CB8AC3E}">
        <p14:creationId xmlns:p14="http://schemas.microsoft.com/office/powerpoint/2010/main" val="202435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Daten aus dem Internet: Wikipedia, Artikel,…</a:t>
            </a:r>
          </a:p>
        </p:txBody>
      </p:sp>
      <p:sp>
        <p:nvSpPr>
          <p:cNvPr id="4" name="Foliennummernplatzhalter 3"/>
          <p:cNvSpPr>
            <a:spLocks noGrp="1"/>
          </p:cNvSpPr>
          <p:nvPr>
            <p:ph type="sldNum" sz="quarter" idx="5"/>
          </p:nvPr>
        </p:nvSpPr>
        <p:spPr/>
        <p:txBody>
          <a:bodyPr/>
          <a:lstStyle/>
          <a:p>
            <a:fld id="{0E5A9AF8-AD29-4431-BB59-07771E5D18FE}" type="slidenum">
              <a:rPr lang="de-DE" smtClean="0"/>
              <a:t>19</a:t>
            </a:fld>
            <a:endParaRPr lang="de-DE"/>
          </a:p>
        </p:txBody>
      </p:sp>
    </p:spTree>
    <p:extLst>
      <p:ext uri="{BB962C8B-B14F-4D97-AF65-F5344CB8AC3E}">
        <p14:creationId xmlns:p14="http://schemas.microsoft.com/office/powerpoint/2010/main" val="218188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sym typeface="Wingdings" panose="05000000000000000000" pitchFamily="2" charset="2"/>
              </a:rPr>
              <a:t>Einstieg</a:t>
            </a:r>
            <a:r>
              <a:rPr lang="de-DE" dirty="0">
                <a:sym typeface="Wingdings" panose="05000000000000000000" pitchFamily="2" charset="2"/>
              </a:rPr>
              <a:t>: Das LLM von ChatGPT wurde jetzt unsupervised trainiert. Was passiert jetzt?</a:t>
            </a:r>
            <a:endParaRPr lang="de-DE" dirty="0"/>
          </a:p>
          <a:p>
            <a:r>
              <a:rPr lang="de-DE" dirty="0"/>
              <a:t>1.: Mit Supervised Learning LLM verbessern (kleiner Datensatz) </a:t>
            </a:r>
            <a:r>
              <a:rPr lang="de-DE" dirty="0">
                <a:sym typeface="Wingdings" panose="05000000000000000000" pitchFamily="2" charset="2"/>
              </a:rPr>
              <a:t> sogenanntes „Fine-tuning“</a:t>
            </a:r>
            <a:endParaRPr lang="de-DE" dirty="0"/>
          </a:p>
          <a:p>
            <a:r>
              <a:rPr lang="de-DE" dirty="0"/>
              <a:t>2.: Belohnungssystem trainieren</a:t>
            </a:r>
            <a:endParaRPr lang="de-DE" dirty="0">
              <a:ea typeface="Calibri"/>
              <a:cs typeface="Calibri"/>
            </a:endParaRPr>
          </a:p>
          <a:p>
            <a:r>
              <a:rPr lang="de-DE" dirty="0"/>
              <a:t>3.: Mithilfe des Belohnungssystems: Reinforcement Learning</a:t>
            </a:r>
          </a:p>
          <a:p>
            <a:endParaRPr lang="de-DE" dirty="0">
              <a:ea typeface="Calibri"/>
              <a:cs typeface="Calibri"/>
            </a:endParaRPr>
          </a:p>
          <a:p>
            <a:r>
              <a:rPr lang="de-DE" dirty="0">
                <a:ea typeface="Calibri"/>
                <a:cs typeface="Calibri"/>
              </a:rPr>
              <a:t>Ergebnis: ChatGPT (s. nächste Folie für Übersicht)</a:t>
            </a:r>
          </a:p>
        </p:txBody>
      </p:sp>
      <p:sp>
        <p:nvSpPr>
          <p:cNvPr id="4" name="Foliennummernplatzhalter 3"/>
          <p:cNvSpPr>
            <a:spLocks noGrp="1"/>
          </p:cNvSpPr>
          <p:nvPr>
            <p:ph type="sldNum" sz="quarter" idx="5"/>
          </p:nvPr>
        </p:nvSpPr>
        <p:spPr/>
        <p:txBody>
          <a:bodyPr/>
          <a:lstStyle/>
          <a:p>
            <a:fld id="{0E5A9AF8-AD29-4431-BB59-07771E5D18FE}" type="slidenum">
              <a:rPr lang="de-DE" smtClean="0"/>
              <a:t>20</a:t>
            </a:fld>
            <a:endParaRPr lang="de-DE"/>
          </a:p>
        </p:txBody>
      </p:sp>
    </p:spTree>
    <p:extLst>
      <p:ext uri="{BB962C8B-B14F-4D97-AF65-F5344CB8AC3E}">
        <p14:creationId xmlns:p14="http://schemas.microsoft.com/office/powerpoint/2010/main" val="309088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Einstieg: Erfassen der Präkonzepte/Vorstellungen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97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ea typeface="Calibri"/>
                <a:cs typeface="Calibri"/>
              </a:rPr>
              <a:t>Visualisierung</a:t>
            </a:r>
            <a:r>
              <a:rPr lang="en-US">
                <a:ea typeface="Calibri"/>
                <a:cs typeface="Calibri"/>
              </a:rPr>
              <a:t> der </a:t>
            </a:r>
            <a:r>
              <a:rPr lang="en-US" err="1">
                <a:ea typeface="Calibri"/>
                <a:cs typeface="Calibri"/>
              </a:rPr>
              <a:t>verschiedenen</a:t>
            </a:r>
            <a:r>
              <a:rPr lang="en-US">
                <a:ea typeface="Calibri"/>
                <a:cs typeface="Calibri"/>
              </a:rPr>
              <a:t> </a:t>
            </a:r>
            <a:r>
              <a:rPr lang="en-US" err="1">
                <a:ea typeface="Calibri"/>
                <a:cs typeface="Calibri"/>
              </a:rPr>
              <a:t>Lernarten</a:t>
            </a:r>
            <a:endParaRPr lang="en-US">
              <a:ea typeface="Calibri"/>
              <a:cs typeface="Calibri"/>
            </a:endParaRPr>
          </a:p>
          <a:p>
            <a:r>
              <a:rPr lang="en-US" b="1" err="1">
                <a:ea typeface="Calibri"/>
                <a:cs typeface="Calibri"/>
              </a:rPr>
              <a:t>Übergang</a:t>
            </a:r>
            <a:r>
              <a:rPr lang="en-US" b="1">
                <a:ea typeface="Calibri"/>
                <a:cs typeface="Calibri"/>
              </a:rPr>
              <a:t> </a:t>
            </a:r>
            <a:r>
              <a:rPr lang="en-US" b="1" err="1">
                <a:ea typeface="Calibri"/>
                <a:cs typeface="Calibri"/>
              </a:rPr>
              <a:t>zu</a:t>
            </a:r>
            <a:r>
              <a:rPr lang="en-US" b="1">
                <a:ea typeface="Calibri"/>
                <a:cs typeface="Calibri"/>
              </a:rPr>
              <a:t> </a:t>
            </a:r>
            <a:r>
              <a:rPr lang="en-US" b="1" err="1">
                <a:ea typeface="Calibri"/>
                <a:cs typeface="Calibri"/>
              </a:rPr>
              <a:t>nächster</a:t>
            </a:r>
            <a:r>
              <a:rPr lang="en-US" b="1">
                <a:ea typeface="Calibri"/>
                <a:cs typeface="Calibri"/>
              </a:rPr>
              <a:t> Folie: </a:t>
            </a:r>
            <a:r>
              <a:rPr lang="en-US">
                <a:ea typeface="Calibri"/>
                <a:cs typeface="Calibri"/>
              </a:rPr>
              <a:t>Am </a:t>
            </a:r>
            <a:r>
              <a:rPr lang="en-US" err="1">
                <a:ea typeface="Calibri"/>
                <a:cs typeface="Calibri"/>
              </a:rPr>
              <a:t>Anfang</a:t>
            </a:r>
            <a:r>
              <a:rPr lang="en-US">
                <a:ea typeface="Calibri"/>
                <a:cs typeface="Calibri"/>
              </a:rPr>
              <a:t> </a:t>
            </a:r>
            <a:r>
              <a:rPr lang="en-US" err="1">
                <a:ea typeface="Calibri"/>
                <a:cs typeface="Calibri"/>
              </a:rPr>
              <a:t>stehen</a:t>
            </a:r>
            <a:r>
              <a:rPr lang="en-US">
                <a:ea typeface="Calibri"/>
                <a:cs typeface="Calibri"/>
              </a:rPr>
              <a:t> die </a:t>
            </a:r>
            <a:r>
              <a:rPr lang="en-US" err="1">
                <a:ea typeface="Calibri"/>
                <a:cs typeface="Calibri"/>
              </a:rPr>
              <a:t>Trainingsdaten</a:t>
            </a:r>
            <a:r>
              <a:rPr lang="en-US">
                <a:ea typeface="Calibri"/>
                <a:cs typeface="Calibri"/>
              </a:rPr>
              <a:t> </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enorme</a:t>
            </a:r>
            <a:r>
              <a:rPr lang="en-US">
                <a:ea typeface="Calibri"/>
                <a:cs typeface="Calibri"/>
                <a:sym typeface="Wingdings" panose="05000000000000000000" pitchFamily="2" charset="2"/>
              </a:rPr>
              <a:t> </a:t>
            </a:r>
            <a:r>
              <a:rPr lang="en-US" err="1">
                <a:ea typeface="Calibri"/>
                <a:cs typeface="Calibri"/>
                <a:sym typeface="Wingdings" panose="05000000000000000000" pitchFamily="2" charset="2"/>
              </a:rPr>
              <a:t>Bedeutung</a:t>
            </a:r>
            <a:r>
              <a:rPr lang="en-US">
                <a:ea typeface="Calibri"/>
                <a:cs typeface="Calibri"/>
                <a:sym typeface="Wingdings" panose="05000000000000000000" pitchFamily="2" charset="2"/>
              </a:rPr>
              <a:t> für das LLM</a:t>
            </a:r>
            <a:endParaRPr lang="en-US">
              <a:ea typeface="Calibri"/>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21</a:t>
            </a:fld>
            <a:endParaRPr lang="de-DE"/>
          </a:p>
        </p:txBody>
      </p:sp>
    </p:spTree>
    <p:extLst>
      <p:ext uri="{BB962C8B-B14F-4D97-AF65-F5344CB8AC3E}">
        <p14:creationId xmlns:p14="http://schemas.microsoft.com/office/powerpoint/2010/main" val="415185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err="1">
                <a:ea typeface="Calibri"/>
                <a:cs typeface="Calibri"/>
              </a:rPr>
              <a:t>Frage</a:t>
            </a:r>
            <a:r>
              <a:rPr lang="en-US">
                <a:ea typeface="Calibri"/>
                <a:cs typeface="Calibri"/>
              </a:rPr>
              <a:t>: </a:t>
            </a:r>
            <a:r>
              <a:rPr lang="en-US" err="1">
                <a:ea typeface="Calibri"/>
                <a:cs typeface="Calibri"/>
              </a:rPr>
              <a:t>Beim</a:t>
            </a:r>
            <a:r>
              <a:rPr lang="en-US">
                <a:ea typeface="Calibri"/>
                <a:cs typeface="Calibri"/>
              </a:rPr>
              <a:t> </a:t>
            </a:r>
            <a:r>
              <a:rPr lang="en-US" err="1">
                <a:ea typeface="Calibri"/>
                <a:cs typeface="Calibri"/>
              </a:rPr>
              <a:t>Lernen</a:t>
            </a:r>
            <a:r>
              <a:rPr lang="en-US">
                <a:ea typeface="Calibri"/>
                <a:cs typeface="Calibri"/>
              </a:rPr>
              <a:t>: Wie </a:t>
            </a:r>
            <a:r>
              <a:rPr lang="en-US" err="1">
                <a:ea typeface="Calibri"/>
                <a:cs typeface="Calibri"/>
              </a:rPr>
              <a:t>nützlich</a:t>
            </a:r>
            <a:r>
              <a:rPr lang="en-US">
                <a:ea typeface="Calibri"/>
                <a:cs typeface="Calibri"/>
              </a:rPr>
              <a:t> </a:t>
            </a:r>
            <a:r>
              <a:rPr lang="en-US" err="1">
                <a:ea typeface="Calibri"/>
                <a:cs typeface="Calibri"/>
              </a:rPr>
              <a:t>wäre</a:t>
            </a:r>
            <a:r>
              <a:rPr lang="en-US">
                <a:ea typeface="Calibri"/>
                <a:cs typeface="Calibri"/>
              </a:rPr>
              <a:t> </a:t>
            </a:r>
            <a:r>
              <a:rPr lang="en-US" err="1">
                <a:ea typeface="Calibri"/>
                <a:cs typeface="Calibri"/>
              </a:rPr>
              <a:t>eure</a:t>
            </a:r>
            <a:r>
              <a:rPr lang="en-US">
                <a:ea typeface="Calibri"/>
                <a:cs typeface="Calibri"/>
              </a:rPr>
              <a:t> </a:t>
            </a:r>
            <a:r>
              <a:rPr lang="en-US" err="1">
                <a:ea typeface="Calibri"/>
                <a:cs typeface="Calibri"/>
              </a:rPr>
              <a:t>Intelligenz</a:t>
            </a:r>
            <a:r>
              <a:rPr lang="en-US">
                <a:ea typeface="Calibri"/>
                <a:cs typeface="Calibri"/>
              </a:rPr>
              <a:t>, </a:t>
            </a:r>
            <a:r>
              <a:rPr lang="en-US" err="1">
                <a:ea typeface="Calibri"/>
                <a:cs typeface="Calibri"/>
              </a:rPr>
              <a:t>wenn</a:t>
            </a:r>
            <a:r>
              <a:rPr lang="en-US">
                <a:ea typeface="Calibri"/>
                <a:cs typeface="Calibri"/>
              </a:rPr>
              <a:t> </a:t>
            </a:r>
            <a:r>
              <a:rPr lang="en-US" err="1">
                <a:ea typeface="Calibri"/>
                <a:cs typeface="Calibri"/>
              </a:rPr>
              <a:t>ihr</a:t>
            </a:r>
            <a:r>
              <a:rPr lang="en-US">
                <a:ea typeface="Calibri"/>
                <a:cs typeface="Calibri"/>
              </a:rPr>
              <a:t> </a:t>
            </a:r>
            <a:r>
              <a:rPr lang="en-US" err="1">
                <a:ea typeface="Calibri"/>
                <a:cs typeface="Calibri"/>
              </a:rPr>
              <a:t>nur</a:t>
            </a:r>
            <a:r>
              <a:rPr lang="en-US">
                <a:ea typeface="Calibri"/>
                <a:cs typeface="Calibri"/>
              </a:rPr>
              <a:t> </a:t>
            </a:r>
            <a:r>
              <a:rPr lang="en-US" err="1">
                <a:ea typeface="Calibri"/>
                <a:cs typeface="Calibri"/>
              </a:rPr>
              <a:t>Unsinn</a:t>
            </a:r>
            <a:r>
              <a:rPr lang="en-US">
                <a:ea typeface="Calibri"/>
                <a:cs typeface="Calibri"/>
              </a:rPr>
              <a:t> </a:t>
            </a:r>
            <a:r>
              <a:rPr lang="en-US" err="1">
                <a:ea typeface="Calibri"/>
                <a:cs typeface="Calibri"/>
              </a:rPr>
              <a:t>lernt</a:t>
            </a:r>
            <a:r>
              <a:rPr lang="en-US">
                <a:ea typeface="Calibri"/>
                <a:cs typeface="Calibri"/>
              </a:rPr>
              <a:t>, in der Schule z. B.?</a:t>
            </a:r>
          </a:p>
          <a:p>
            <a:r>
              <a:rPr lang="en-US">
                <a:ea typeface="Calibri"/>
                <a:cs typeface="Calibri"/>
              </a:rPr>
              <a:t>"Garbage" = </a:t>
            </a:r>
            <a:r>
              <a:rPr lang="en-US" err="1">
                <a:ea typeface="Calibri"/>
                <a:cs typeface="Calibri"/>
              </a:rPr>
              <a:t>Müll</a:t>
            </a:r>
            <a:endParaRPr lang="en-US">
              <a:ea typeface="Calibri"/>
              <a:cs typeface="Calibri"/>
            </a:endParaRPr>
          </a:p>
          <a:p>
            <a:r>
              <a:rPr lang="en-US">
                <a:ea typeface="Calibri"/>
                <a:cs typeface="Calibri"/>
              </a:rPr>
              <a:t>“biased” = </a:t>
            </a:r>
            <a:r>
              <a:rPr lang="en-US" err="1">
                <a:ea typeface="Calibri"/>
                <a:cs typeface="Calibri"/>
              </a:rPr>
              <a:t>voreingenommen</a:t>
            </a:r>
            <a:endParaRPr lang="en-US">
              <a:ea typeface="Calibri"/>
              <a:cs typeface="Calibri"/>
            </a:endParaRPr>
          </a:p>
          <a:p>
            <a:r>
              <a:rPr lang="en-US" b="1" err="1">
                <a:ea typeface="Calibri"/>
                <a:cs typeface="Calibri"/>
              </a:rPr>
              <a:t>Frage</a:t>
            </a:r>
            <a:r>
              <a:rPr lang="en-US">
                <a:ea typeface="Calibri"/>
                <a:cs typeface="Calibri"/>
              </a:rPr>
              <a:t>: </a:t>
            </a:r>
            <a:r>
              <a:rPr lang="en-US" err="1">
                <a:ea typeface="Calibri"/>
                <a:cs typeface="Calibri"/>
              </a:rPr>
              <a:t>Ist</a:t>
            </a:r>
            <a:r>
              <a:rPr lang="en-US">
                <a:ea typeface="Calibri"/>
                <a:cs typeface="Calibri"/>
              </a:rPr>
              <a:t> </a:t>
            </a:r>
            <a:r>
              <a:rPr lang="en-US" err="1">
                <a:ea typeface="Calibri"/>
                <a:cs typeface="Calibri"/>
              </a:rPr>
              <a:t>nicht</a:t>
            </a:r>
            <a:r>
              <a:rPr lang="en-US">
                <a:ea typeface="Calibri"/>
                <a:cs typeface="Calibri"/>
              </a:rPr>
              <a:t> </a:t>
            </a:r>
            <a:r>
              <a:rPr lang="en-US" err="1">
                <a:ea typeface="Calibri"/>
                <a:cs typeface="Calibri"/>
              </a:rPr>
              <a:t>jeder</a:t>
            </a:r>
            <a:r>
              <a:rPr lang="en-US">
                <a:ea typeface="Calibri"/>
                <a:cs typeface="Calibri"/>
              </a:rPr>
              <a:t> </a:t>
            </a:r>
            <a:r>
              <a:rPr lang="en-US" err="1">
                <a:ea typeface="Calibri"/>
                <a:cs typeface="Calibri"/>
              </a:rPr>
              <a:t>Datensatz</a:t>
            </a:r>
            <a:r>
              <a:rPr lang="en-US">
                <a:ea typeface="Calibri"/>
                <a:cs typeface="Calibri"/>
              </a:rPr>
              <a:t> von </a:t>
            </a:r>
            <a:r>
              <a:rPr lang="en-US" err="1">
                <a:ea typeface="Calibri"/>
                <a:cs typeface="Calibri"/>
              </a:rPr>
              <a:t>Sprache</a:t>
            </a:r>
            <a:r>
              <a:rPr lang="en-US">
                <a:ea typeface="Calibri"/>
                <a:cs typeface="Calibri"/>
              </a:rPr>
              <a:t> biased? Wikipedia z. B. </a:t>
            </a:r>
            <a:r>
              <a:rPr lang="en-US" err="1">
                <a:ea typeface="Calibri"/>
                <a:cs typeface="Calibri"/>
              </a:rPr>
              <a:t>westlich</a:t>
            </a:r>
            <a:endParaRPr lang="en-US">
              <a:ea typeface="Calibri"/>
              <a:cs typeface="Calibri"/>
            </a:endParaRPr>
          </a:p>
          <a:p>
            <a:endParaRPr lang="en-US">
              <a:ea typeface="Calibri"/>
              <a:cs typeface="Calibri"/>
            </a:endParaRPr>
          </a:p>
          <a:p>
            <a:r>
              <a:rPr lang="en-US" err="1">
                <a:ea typeface="Calibri"/>
                <a:cs typeface="Calibri"/>
              </a:rPr>
              <a:t>Übergang</a:t>
            </a:r>
            <a:r>
              <a:rPr lang="en-US">
                <a:ea typeface="Calibri"/>
                <a:cs typeface="Calibri"/>
              </a:rPr>
              <a:t> </a:t>
            </a:r>
            <a:r>
              <a:rPr lang="en-US" err="1">
                <a:ea typeface="Calibri"/>
                <a:cs typeface="Calibri"/>
              </a:rPr>
              <a:t>zu</a:t>
            </a:r>
            <a:r>
              <a:rPr lang="en-US">
                <a:ea typeface="Calibri"/>
                <a:cs typeface="Calibri"/>
              </a:rPr>
              <a:t> </a:t>
            </a:r>
            <a:r>
              <a:rPr lang="en-US" err="1">
                <a:ea typeface="Calibri"/>
                <a:cs typeface="Calibri"/>
              </a:rPr>
              <a:t>nächster</a:t>
            </a:r>
            <a:r>
              <a:rPr lang="en-US">
                <a:ea typeface="Calibri"/>
                <a:cs typeface="Calibri"/>
              </a:rPr>
              <a:t> Folie: Wie </a:t>
            </a:r>
            <a:r>
              <a:rPr lang="en-US" err="1">
                <a:ea typeface="Calibri"/>
                <a:cs typeface="Calibri"/>
              </a:rPr>
              <a:t>viele</a:t>
            </a:r>
            <a:r>
              <a:rPr lang="en-US">
                <a:ea typeface="Calibri"/>
                <a:cs typeface="Calibri"/>
              </a:rPr>
              <a:t> </a:t>
            </a:r>
            <a:r>
              <a:rPr lang="en-US" err="1">
                <a:ea typeface="Calibri"/>
                <a:cs typeface="Calibri"/>
              </a:rPr>
              <a:t>Daten</a:t>
            </a:r>
            <a:r>
              <a:rPr lang="en-US">
                <a:ea typeface="Calibri"/>
                <a:cs typeface="Calibri"/>
              </a:rPr>
              <a:t> </a:t>
            </a:r>
            <a:r>
              <a:rPr lang="en-US" err="1">
                <a:ea typeface="Calibri"/>
                <a:cs typeface="Calibri"/>
              </a:rPr>
              <a:t>wurden</a:t>
            </a:r>
            <a:r>
              <a:rPr lang="en-US">
                <a:ea typeface="Calibri"/>
                <a:cs typeface="Calibri"/>
              </a:rPr>
              <a:t> </a:t>
            </a:r>
            <a:r>
              <a:rPr lang="en-US" err="1">
                <a:ea typeface="Calibri"/>
                <a:cs typeface="Calibri"/>
              </a:rPr>
              <a:t>eigentlich</a:t>
            </a:r>
            <a:r>
              <a:rPr lang="en-US">
                <a:ea typeface="Calibri"/>
                <a:cs typeface="Calibri"/>
              </a:rPr>
              <a:t> </a:t>
            </a:r>
            <a:r>
              <a:rPr lang="en-US" err="1">
                <a:ea typeface="Calibri"/>
                <a:cs typeface="Calibri"/>
              </a:rPr>
              <a:t>genutzt</a:t>
            </a:r>
            <a:r>
              <a:rPr lang="en-US">
                <a:ea typeface="Calibri"/>
                <a:cs typeface="Calibri"/>
              </a:rPr>
              <a:t>?</a:t>
            </a:r>
          </a:p>
        </p:txBody>
      </p:sp>
      <p:sp>
        <p:nvSpPr>
          <p:cNvPr id="4" name="Foliennummernplatzhalter 3"/>
          <p:cNvSpPr>
            <a:spLocks noGrp="1"/>
          </p:cNvSpPr>
          <p:nvPr>
            <p:ph type="sldNum" sz="quarter" idx="5"/>
          </p:nvPr>
        </p:nvSpPr>
        <p:spPr/>
        <p:txBody>
          <a:bodyPr/>
          <a:lstStyle/>
          <a:p>
            <a:fld id="{0E5A9AF8-AD29-4431-BB59-07771E5D18FE}" type="slidenum">
              <a:rPr lang="de-DE"/>
              <a:t>22</a:t>
            </a:fld>
            <a:endParaRPr lang="de-DE"/>
          </a:p>
        </p:txBody>
      </p:sp>
    </p:spTree>
    <p:extLst>
      <p:ext uri="{BB962C8B-B14F-4D97-AF65-F5344CB8AC3E}">
        <p14:creationId xmlns:p14="http://schemas.microsoft.com/office/powerpoint/2010/main" val="3799455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Daten sind reiner Text!</a:t>
            </a:r>
          </a:p>
        </p:txBody>
      </p:sp>
      <p:sp>
        <p:nvSpPr>
          <p:cNvPr id="4" name="Foliennummernplatzhalter 3"/>
          <p:cNvSpPr>
            <a:spLocks noGrp="1"/>
          </p:cNvSpPr>
          <p:nvPr>
            <p:ph type="sldNum" sz="quarter" idx="5"/>
          </p:nvPr>
        </p:nvSpPr>
        <p:spPr/>
        <p:txBody>
          <a:bodyPr/>
          <a:lstStyle/>
          <a:p>
            <a:fld id="{0E5A9AF8-AD29-4431-BB59-07771E5D18FE}" type="slidenum">
              <a:rPr lang="de-DE" smtClean="0"/>
              <a:t>23</a:t>
            </a:fld>
            <a:endParaRPr lang="de-DE"/>
          </a:p>
        </p:txBody>
      </p:sp>
    </p:spTree>
    <p:extLst>
      <p:ext uri="{BB962C8B-B14F-4D97-AF65-F5344CB8AC3E}">
        <p14:creationId xmlns:p14="http://schemas.microsoft.com/office/powerpoint/2010/main" val="3415245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err="1">
                <a:cs typeface="Calibri"/>
              </a:rPr>
              <a:t>Überleitung</a:t>
            </a:r>
            <a:r>
              <a:rPr lang="en-US" b="1">
                <a:cs typeface="Calibri"/>
              </a:rPr>
              <a:t>: </a:t>
            </a:r>
            <a:r>
              <a:rPr lang="en-US" b="0" err="1">
                <a:cs typeface="Calibri"/>
              </a:rPr>
              <a:t>Woher</a:t>
            </a:r>
            <a:r>
              <a:rPr lang="en-US" b="0">
                <a:cs typeface="Calibri"/>
              </a:rPr>
              <a:t> </a:t>
            </a:r>
            <a:r>
              <a:rPr lang="en-US" b="0" err="1">
                <a:cs typeface="Calibri"/>
              </a:rPr>
              <a:t>weiß</a:t>
            </a:r>
            <a:r>
              <a:rPr lang="en-US" b="0">
                <a:cs typeface="Calibri"/>
              </a:rPr>
              <a:t> ChatGPT, </a:t>
            </a:r>
            <a:r>
              <a:rPr lang="en-US" b="0" err="1">
                <a:cs typeface="Calibri"/>
              </a:rPr>
              <a:t>worüber</a:t>
            </a:r>
            <a:r>
              <a:rPr lang="en-US" b="0">
                <a:cs typeface="Calibri"/>
              </a:rPr>
              <a:t> </a:t>
            </a:r>
            <a:r>
              <a:rPr lang="en-US" b="0" err="1">
                <a:cs typeface="Calibri"/>
              </a:rPr>
              <a:t>geschrieben</a:t>
            </a:r>
            <a:r>
              <a:rPr lang="en-US" b="0">
                <a:cs typeface="Calibri"/>
              </a:rPr>
              <a:t> </a:t>
            </a:r>
            <a:r>
              <a:rPr lang="en-US" b="0" err="1">
                <a:cs typeface="Calibri"/>
              </a:rPr>
              <a:t>werden</a:t>
            </a:r>
            <a:r>
              <a:rPr lang="en-US" b="0">
                <a:cs typeface="Calibri"/>
              </a:rPr>
              <a:t> </a:t>
            </a:r>
            <a:r>
              <a:rPr lang="en-US" b="0" err="1">
                <a:cs typeface="Calibri"/>
              </a:rPr>
              <a:t>soll</a:t>
            </a:r>
            <a:r>
              <a:rPr lang="en-US" b="0">
                <a:cs typeface="Calibri"/>
              </a:rPr>
              <a:t>? </a:t>
            </a:r>
            <a:r>
              <a:rPr lang="en-US" b="0">
                <a:cs typeface="Calibri"/>
                <a:sym typeface="Wingdings" panose="05000000000000000000" pitchFamily="2" charset="2"/>
              </a:rPr>
              <a:t> </a:t>
            </a:r>
            <a:r>
              <a:rPr lang="en-US" b="0" err="1">
                <a:cs typeface="Calibri"/>
                <a:sym typeface="Wingdings" panose="05000000000000000000" pitchFamily="2" charset="2"/>
              </a:rPr>
              <a:t>Müssen</a:t>
            </a:r>
            <a:r>
              <a:rPr lang="en-US" b="0">
                <a:cs typeface="Calibri"/>
                <a:sym typeface="Wingdings" panose="05000000000000000000" pitchFamily="2" charset="2"/>
              </a:rPr>
              <a:t> </a:t>
            </a:r>
            <a:r>
              <a:rPr lang="en-US" b="0" err="1">
                <a:cs typeface="Calibri"/>
                <a:sym typeface="Wingdings" panose="05000000000000000000" pitchFamily="2" charset="2"/>
              </a:rPr>
              <a:t>Kontext</a:t>
            </a:r>
            <a:r>
              <a:rPr lang="en-US" b="0">
                <a:cs typeface="Calibri"/>
                <a:sym typeface="Wingdings" panose="05000000000000000000" pitchFamily="2" charset="2"/>
              </a:rPr>
              <a:t> </a:t>
            </a:r>
            <a:r>
              <a:rPr lang="en-US" b="0" err="1">
                <a:cs typeface="Calibri"/>
                <a:sym typeface="Wingdings" panose="05000000000000000000" pitchFamily="2" charset="2"/>
              </a:rPr>
              <a:t>geben</a:t>
            </a:r>
            <a:r>
              <a:rPr lang="en-US" b="0">
                <a:cs typeface="Calibri"/>
                <a:sym typeface="Wingdings" panose="05000000000000000000" pitchFamily="2" charset="2"/>
              </a:rPr>
              <a:t>/</a:t>
            </a:r>
            <a:r>
              <a:rPr lang="en-US" b="0" err="1">
                <a:cs typeface="Calibri"/>
                <a:sym typeface="Wingdings" panose="05000000000000000000" pitchFamily="2" charset="2"/>
              </a:rPr>
              <a:t>erzeugen</a:t>
            </a: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5 </a:t>
            </a:r>
            <a:r>
              <a:rPr lang="en-US" b="1" err="1">
                <a:ea typeface="Calibri"/>
                <a:cs typeface="Calibri"/>
              </a:rPr>
              <a:t>Minuten</a:t>
            </a:r>
            <a:r>
              <a:rPr lang="en-US" b="1">
                <a:ea typeface="Calibri"/>
                <a:cs typeface="Calibri"/>
              </a:rPr>
              <a:t> </a:t>
            </a:r>
            <a:r>
              <a:rPr lang="en-US" err="1">
                <a:ea typeface="Calibri"/>
                <a:cs typeface="Calibri"/>
              </a:rPr>
              <a:t>Bearbeitungszeit</a:t>
            </a:r>
            <a:endParaRPr lang="en-US">
              <a:ea typeface="Calibri"/>
              <a:cs typeface="Calibri"/>
            </a:endParaRPr>
          </a:p>
          <a:p>
            <a:endParaRPr lang="en-US">
              <a:cs typeface="Calibri"/>
            </a:endParaRPr>
          </a:p>
          <a:p>
            <a:r>
              <a:rPr lang="en-US" err="1">
                <a:cs typeface="Calibri"/>
              </a:rPr>
              <a:t>Illustriert</a:t>
            </a:r>
            <a:r>
              <a:rPr lang="en-US">
                <a:cs typeface="Calibri"/>
              </a:rPr>
              <a:t> Clustering </a:t>
            </a:r>
            <a:r>
              <a:rPr lang="en-US" err="1">
                <a:cs typeface="Calibri"/>
              </a:rPr>
              <a:t>im</a:t>
            </a:r>
            <a:r>
              <a:rPr lang="en-US">
                <a:cs typeface="Calibri"/>
              </a:rPr>
              <a:t> Unsupervised Learning </a:t>
            </a:r>
            <a:r>
              <a:rPr lang="en-US">
                <a:cs typeface="Calibri"/>
                <a:sym typeface="Wingdings" panose="05000000000000000000" pitchFamily="2" charset="2"/>
              </a:rPr>
              <a:t> </a:t>
            </a:r>
            <a:r>
              <a:rPr lang="en-US" err="1">
                <a:cs typeface="Calibri"/>
                <a:sym typeface="Wingdings" panose="05000000000000000000" pitchFamily="2" charset="2"/>
              </a:rPr>
              <a:t>Verbindungen</a:t>
            </a:r>
            <a:r>
              <a:rPr lang="en-US">
                <a:cs typeface="Calibri"/>
                <a:sym typeface="Wingdings" panose="05000000000000000000" pitchFamily="2" charset="2"/>
              </a:rPr>
              <a:t> und </a:t>
            </a:r>
            <a:r>
              <a:rPr lang="en-US" err="1">
                <a:cs typeface="Calibri"/>
                <a:sym typeface="Wingdings" panose="05000000000000000000" pitchFamily="2" charset="2"/>
              </a:rPr>
              <a:t>Kontexte</a:t>
            </a:r>
            <a:r>
              <a:rPr lang="en-US">
                <a:cs typeface="Calibri"/>
                <a:sym typeface="Wingdings" panose="05000000000000000000" pitchFamily="2" charset="2"/>
              </a:rPr>
              <a:t> warden </a:t>
            </a:r>
            <a:r>
              <a:rPr lang="en-US" err="1">
                <a:cs typeface="Calibri"/>
                <a:sym typeface="Wingdings" panose="05000000000000000000" pitchFamily="2" charset="2"/>
              </a:rPr>
              <a:t>erschlossen</a:t>
            </a:r>
            <a:endParaRPr lang="en-US">
              <a:cs typeface="Calibri"/>
            </a:endParaRPr>
          </a:p>
          <a:p>
            <a:r>
              <a:rPr lang="en-US" err="1">
                <a:cs typeface="Calibri"/>
              </a:rPr>
              <a:t>Thematisieren</a:t>
            </a:r>
            <a:r>
              <a:rPr lang="en-US">
                <a:cs typeface="Calibri"/>
              </a:rPr>
              <a:t> von "</a:t>
            </a:r>
            <a:r>
              <a:rPr lang="en-US" err="1">
                <a:cs typeface="Calibri"/>
              </a:rPr>
              <a:t>Kontexten</a:t>
            </a:r>
            <a:r>
              <a:rPr lang="en-US">
                <a:cs typeface="Calibri"/>
              </a:rPr>
              <a:t>": </a:t>
            </a:r>
            <a:r>
              <a:rPr lang="en-US" err="1">
                <a:cs typeface="Calibri"/>
              </a:rPr>
              <a:t>Schach</a:t>
            </a:r>
            <a:r>
              <a:rPr lang="en-US">
                <a:cs typeface="Calibri"/>
              </a:rPr>
              <a:t> vs. Monarch?</a:t>
            </a:r>
            <a:endParaRPr lang="en-US">
              <a:ea typeface="Calibri"/>
              <a:cs typeface="Calibri"/>
            </a:endParaRPr>
          </a:p>
          <a:p>
            <a:r>
              <a:rPr lang="en-US" err="1">
                <a:ea typeface="Calibri"/>
                <a:cs typeface="Calibri"/>
              </a:rPr>
              <a:t>Besprechung</a:t>
            </a:r>
            <a:r>
              <a:rPr lang="en-US">
                <a:ea typeface="Calibri"/>
                <a:cs typeface="Calibri"/>
              </a:rPr>
              <a:t>: Wie </a:t>
            </a:r>
            <a:r>
              <a:rPr lang="en-US" err="1">
                <a:ea typeface="Calibri"/>
                <a:cs typeface="Calibri"/>
              </a:rPr>
              <a:t>seid</a:t>
            </a:r>
            <a:r>
              <a:rPr lang="en-US">
                <a:ea typeface="Calibri"/>
                <a:cs typeface="Calibri"/>
              </a:rPr>
              <a:t> </a:t>
            </a:r>
            <a:r>
              <a:rPr lang="en-US" err="1">
                <a:ea typeface="Calibri"/>
                <a:cs typeface="Calibri"/>
              </a:rPr>
              <a:t>ihr</a:t>
            </a:r>
            <a:r>
              <a:rPr lang="en-US">
                <a:ea typeface="Calibri"/>
                <a:cs typeface="Calibri"/>
              </a:rPr>
              <a:t> </a:t>
            </a:r>
            <a:r>
              <a:rPr lang="en-US" err="1">
                <a:ea typeface="Calibri"/>
                <a:cs typeface="Calibri"/>
              </a:rPr>
              <a:t>vorgegangen</a:t>
            </a:r>
            <a:r>
              <a:rPr lang="en-US">
                <a:ea typeface="Calibri"/>
                <a:cs typeface="Calibri"/>
              </a:rPr>
              <a:t>?</a:t>
            </a:r>
          </a:p>
        </p:txBody>
      </p:sp>
      <p:sp>
        <p:nvSpPr>
          <p:cNvPr id="4" name="Foliennummernplatzhalter 3"/>
          <p:cNvSpPr>
            <a:spLocks noGrp="1"/>
          </p:cNvSpPr>
          <p:nvPr>
            <p:ph type="sldNum" sz="quarter" idx="5"/>
          </p:nvPr>
        </p:nvSpPr>
        <p:spPr/>
        <p:txBody>
          <a:bodyPr/>
          <a:lstStyle/>
          <a:p>
            <a:fld id="{0E5A9AF8-AD29-4431-BB59-07771E5D18FE}" type="slidenum">
              <a:t>24</a:t>
            </a:fld>
            <a:endParaRPr lang="de-DE"/>
          </a:p>
        </p:txBody>
      </p:sp>
    </p:spTree>
    <p:extLst>
      <p:ext uri="{BB962C8B-B14F-4D97-AF65-F5344CB8AC3E}">
        <p14:creationId xmlns:p14="http://schemas.microsoft.com/office/powerpoint/2010/main" val="1610237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Calibri"/>
              <a:buChar char="-"/>
            </a:pPr>
            <a:r>
              <a:rPr lang="en-US" err="1">
                <a:ea typeface="Calibri"/>
                <a:cs typeface="Calibri"/>
              </a:rPr>
              <a:t>SuS</a:t>
            </a:r>
            <a:r>
              <a:rPr lang="en-US">
                <a:ea typeface="Calibri"/>
                <a:cs typeface="Calibri"/>
              </a:rPr>
              <a:t> </a:t>
            </a:r>
            <a:r>
              <a:rPr lang="en-US" err="1">
                <a:ea typeface="Calibri"/>
                <a:cs typeface="Calibri"/>
              </a:rPr>
              <a:t>können</a:t>
            </a:r>
            <a:r>
              <a:rPr lang="en-US">
                <a:ea typeface="Calibri"/>
                <a:cs typeface="Calibri"/>
              </a:rPr>
              <a:t> </a:t>
            </a:r>
            <a:r>
              <a:rPr lang="en-US" err="1">
                <a:ea typeface="Calibri"/>
                <a:cs typeface="Calibri"/>
              </a:rPr>
              <a:t>sich</a:t>
            </a:r>
            <a:r>
              <a:rPr lang="en-US">
                <a:ea typeface="Calibri"/>
                <a:cs typeface="Calibri"/>
              </a:rPr>
              <a:t> </a:t>
            </a:r>
            <a:r>
              <a:rPr lang="en-US" err="1">
                <a:ea typeface="Calibri"/>
                <a:cs typeface="Calibri"/>
              </a:rPr>
              <a:t>Vektoren</a:t>
            </a:r>
            <a:r>
              <a:rPr lang="en-US">
                <a:ea typeface="Calibri"/>
                <a:cs typeface="Calibri"/>
              </a:rPr>
              <a:t> </a:t>
            </a:r>
            <a:r>
              <a:rPr lang="en-US" err="1">
                <a:ea typeface="Calibri"/>
                <a:cs typeface="Calibri"/>
              </a:rPr>
              <a:t>als</a:t>
            </a:r>
            <a:r>
              <a:rPr lang="en-US">
                <a:ea typeface="Calibri"/>
                <a:cs typeface="Calibri"/>
              </a:rPr>
              <a:t> </a:t>
            </a:r>
            <a:r>
              <a:rPr lang="en-US" err="1">
                <a:ea typeface="Calibri"/>
                <a:cs typeface="Calibri"/>
              </a:rPr>
              <a:t>Pfeile</a:t>
            </a:r>
            <a:r>
              <a:rPr lang="en-US">
                <a:ea typeface="Calibri"/>
                <a:cs typeface="Calibri"/>
              </a:rPr>
              <a:t> </a:t>
            </a:r>
            <a:r>
              <a:rPr lang="en-US" err="1">
                <a:ea typeface="Calibri"/>
                <a:cs typeface="Calibri"/>
              </a:rPr>
              <a:t>zu</a:t>
            </a:r>
            <a:r>
              <a:rPr lang="en-US">
                <a:ea typeface="Calibri"/>
                <a:cs typeface="Calibri"/>
              </a:rPr>
              <a:t> </a:t>
            </a:r>
            <a:r>
              <a:rPr lang="en-US" err="1">
                <a:ea typeface="Calibri"/>
                <a:cs typeface="Calibri"/>
              </a:rPr>
              <a:t>Positionen</a:t>
            </a:r>
            <a:r>
              <a:rPr lang="en-US">
                <a:ea typeface="Calibri"/>
                <a:cs typeface="Calibri"/>
              </a:rPr>
              <a:t> </a:t>
            </a:r>
            <a:r>
              <a:rPr lang="en-US" err="1">
                <a:ea typeface="Calibri"/>
                <a:cs typeface="Calibri"/>
              </a:rPr>
              <a:t>im</a:t>
            </a:r>
            <a:r>
              <a:rPr lang="en-US">
                <a:ea typeface="Calibri"/>
                <a:cs typeface="Calibri"/>
              </a:rPr>
              <a:t> </a:t>
            </a:r>
            <a:r>
              <a:rPr lang="en-US" err="1">
                <a:ea typeface="Calibri"/>
                <a:cs typeface="Calibri"/>
              </a:rPr>
              <a:t>Koordinatensystem</a:t>
            </a:r>
            <a:r>
              <a:rPr lang="en-US">
                <a:ea typeface="Calibri"/>
                <a:cs typeface="Calibri"/>
              </a:rPr>
              <a:t> </a:t>
            </a:r>
            <a:r>
              <a:rPr lang="en-US" err="1">
                <a:ea typeface="Calibri"/>
                <a:cs typeface="Calibri"/>
              </a:rPr>
              <a:t>vorstellen</a:t>
            </a:r>
            <a:r>
              <a:rPr lang="en-US">
                <a:ea typeface="Calibri"/>
                <a:cs typeface="Calibri"/>
              </a:rPr>
              <a:t>.</a:t>
            </a:r>
            <a:endParaRPr lang="en-US">
              <a:ea typeface="Calibri"/>
              <a:cs typeface="+mn-lt"/>
            </a:endParaRPr>
          </a:p>
          <a:p>
            <a:pPr marL="171450" indent="-171450">
              <a:buFont typeface="Calibri"/>
              <a:buChar char="-"/>
            </a:pPr>
            <a:r>
              <a:rPr lang="en-US" err="1">
                <a:cs typeface="Calibri"/>
              </a:rPr>
              <a:t>Realität</a:t>
            </a:r>
            <a:r>
              <a:rPr lang="en-US">
                <a:cs typeface="Calibri"/>
              </a:rPr>
              <a:t>: </a:t>
            </a:r>
            <a:r>
              <a:rPr lang="en-US" err="1">
                <a:cs typeface="Calibri"/>
              </a:rPr>
              <a:t>Deutlich</a:t>
            </a:r>
            <a:r>
              <a:rPr lang="en-US">
                <a:cs typeface="Calibri"/>
              </a:rPr>
              <a:t> </a:t>
            </a:r>
            <a:r>
              <a:rPr lang="en-US" err="1">
                <a:cs typeface="Calibri"/>
              </a:rPr>
              <a:t>mehr</a:t>
            </a:r>
            <a:r>
              <a:rPr lang="en-US">
                <a:cs typeface="Calibri"/>
              </a:rPr>
              <a:t> </a:t>
            </a:r>
            <a:r>
              <a:rPr lang="en-US" err="1">
                <a:cs typeface="Calibri"/>
              </a:rPr>
              <a:t>Dimensionen</a:t>
            </a:r>
            <a:endParaRPr lang="en-US" err="1"/>
          </a:p>
          <a:p>
            <a:pPr marL="171450" indent="-171450">
              <a:buFont typeface="Calibri"/>
              <a:buChar char="-"/>
            </a:pPr>
            <a:r>
              <a:rPr lang="de-DE"/>
              <a:t>Beispiele für Supermarkt: Verderbliche Produkte in der Kühlabteilung, Quengelware an der Kasse und bei ähnlichen Artikeln teure oben und preiswerte unten.</a:t>
            </a:r>
          </a:p>
          <a:p>
            <a:pPr marL="171450" indent="-171450">
              <a:buFont typeface="Calibri"/>
              <a:buChar char="-"/>
            </a:pPr>
            <a:r>
              <a:rPr lang="de-DE">
                <a:ea typeface="Calibri"/>
                <a:cs typeface="+mn-lt"/>
              </a:rPr>
              <a:t>Mögliche Analogie für Kontextvektor: Pizza + Backofen</a:t>
            </a:r>
          </a:p>
        </p:txBody>
      </p:sp>
      <p:sp>
        <p:nvSpPr>
          <p:cNvPr id="4" name="Foliennummernplatzhalter 3"/>
          <p:cNvSpPr>
            <a:spLocks noGrp="1"/>
          </p:cNvSpPr>
          <p:nvPr>
            <p:ph type="sldNum" sz="quarter" idx="5"/>
          </p:nvPr>
        </p:nvSpPr>
        <p:spPr/>
        <p:txBody>
          <a:bodyPr/>
          <a:lstStyle/>
          <a:p>
            <a:fld id="{0E5A9AF8-AD29-4431-BB59-07771E5D18FE}" type="slidenum">
              <a:rPr lang="de-DE"/>
              <a:t>25</a:t>
            </a:fld>
            <a:endParaRPr lang="de-DE"/>
          </a:p>
        </p:txBody>
      </p:sp>
    </p:spTree>
    <p:extLst>
      <p:ext uri="{BB962C8B-B14F-4D97-AF65-F5344CB8AC3E}">
        <p14:creationId xmlns:p14="http://schemas.microsoft.com/office/powerpoint/2010/main" val="2141367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Calibri"/>
              <a:buNone/>
            </a:pPr>
            <a:r>
              <a:rPr lang="en-US" err="1">
                <a:cs typeface="Calibri"/>
              </a:rPr>
              <a:t>Vektor</a:t>
            </a:r>
            <a:r>
              <a:rPr lang="en-US">
                <a:cs typeface="Calibri"/>
              </a:rPr>
              <a:t> Mann </a:t>
            </a:r>
            <a:r>
              <a:rPr lang="en-US" err="1">
                <a:cs typeface="Calibri"/>
              </a:rPr>
              <a:t>zu</a:t>
            </a:r>
            <a:r>
              <a:rPr lang="en-US">
                <a:cs typeface="Calibri"/>
              </a:rPr>
              <a:t> Frau an König </a:t>
            </a:r>
            <a:r>
              <a:rPr lang="en-US" err="1">
                <a:cs typeface="Calibri"/>
              </a:rPr>
              <a:t>verschoben</a:t>
            </a:r>
            <a:r>
              <a:rPr lang="en-US">
                <a:cs typeface="Calibri"/>
              </a:rPr>
              <a:t>, </a:t>
            </a:r>
            <a:r>
              <a:rPr lang="en-US" err="1">
                <a:cs typeface="Calibri"/>
              </a:rPr>
              <a:t>ergibt</a:t>
            </a:r>
            <a:r>
              <a:rPr lang="en-US">
                <a:cs typeface="Calibri"/>
              </a:rPr>
              <a:t> </a:t>
            </a:r>
            <a:r>
              <a:rPr lang="en-US" err="1">
                <a:cs typeface="Calibri"/>
              </a:rPr>
              <a:t>Königin</a:t>
            </a:r>
            <a:r>
              <a:rPr lang="en-US">
                <a:cs typeface="Calibri"/>
              </a:rPr>
              <a:t>.</a:t>
            </a:r>
          </a:p>
        </p:txBody>
      </p:sp>
      <p:sp>
        <p:nvSpPr>
          <p:cNvPr id="4" name="Foliennummernplatzhalter 3"/>
          <p:cNvSpPr>
            <a:spLocks noGrp="1"/>
          </p:cNvSpPr>
          <p:nvPr>
            <p:ph type="sldNum" sz="quarter" idx="5"/>
          </p:nvPr>
        </p:nvSpPr>
        <p:spPr/>
        <p:txBody>
          <a:bodyPr/>
          <a:lstStyle/>
          <a:p>
            <a:fld id="{0E5A9AF8-AD29-4431-BB59-07771E5D18FE}" type="slidenum">
              <a:rPr lang="de-DE"/>
              <a:t>26</a:t>
            </a:fld>
            <a:endParaRPr lang="de-DE"/>
          </a:p>
        </p:txBody>
      </p:sp>
    </p:spTree>
    <p:extLst>
      <p:ext uri="{BB962C8B-B14F-4D97-AF65-F5344CB8AC3E}">
        <p14:creationId xmlns:p14="http://schemas.microsoft.com/office/powerpoint/2010/main" val="3132855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err="1">
                <a:cs typeface="Calibri"/>
              </a:rPr>
              <a:t>SuS</a:t>
            </a:r>
            <a:r>
              <a:rPr lang="en-US">
                <a:cs typeface="Calibri"/>
              </a:rPr>
              <a:t> </a:t>
            </a:r>
            <a:r>
              <a:rPr lang="en-US" err="1">
                <a:cs typeface="Calibri"/>
              </a:rPr>
              <a:t>fragen</a:t>
            </a:r>
            <a:r>
              <a:rPr lang="en-US">
                <a:cs typeface="Calibri"/>
              </a:rPr>
              <a:t>: </a:t>
            </a:r>
            <a:r>
              <a:rPr lang="en-US" err="1">
                <a:cs typeface="Calibri"/>
              </a:rPr>
              <a:t>Welche</a:t>
            </a:r>
            <a:r>
              <a:rPr lang="en-US">
                <a:cs typeface="Calibri"/>
              </a:rPr>
              <a:t> </a:t>
            </a:r>
            <a:r>
              <a:rPr lang="en-US" err="1">
                <a:cs typeface="Calibri"/>
              </a:rPr>
              <a:t>weiteren</a:t>
            </a:r>
            <a:r>
              <a:rPr lang="en-US">
                <a:cs typeface="Calibri"/>
              </a:rPr>
              <a:t> </a:t>
            </a:r>
            <a:r>
              <a:rPr lang="en-US" err="1">
                <a:cs typeface="Calibri"/>
              </a:rPr>
              <a:t>Wörter</a:t>
            </a:r>
            <a:r>
              <a:rPr lang="en-US">
                <a:cs typeface="Calibri"/>
              </a:rPr>
              <a:t> </a:t>
            </a:r>
            <a:r>
              <a:rPr lang="en-US" err="1">
                <a:cs typeface="Calibri"/>
              </a:rPr>
              <a:t>mit</a:t>
            </a:r>
            <a:r>
              <a:rPr lang="en-US">
                <a:cs typeface="Calibri"/>
              </a:rPr>
              <a:t> </a:t>
            </a:r>
            <a:r>
              <a:rPr lang="en-US" err="1">
                <a:cs typeface="Calibri"/>
              </a:rPr>
              <a:t>mehreren</a:t>
            </a:r>
            <a:r>
              <a:rPr lang="en-US">
                <a:cs typeface="Calibri"/>
              </a:rPr>
              <a:t> </a:t>
            </a:r>
            <a:r>
              <a:rPr lang="en-US" err="1">
                <a:cs typeface="Calibri"/>
              </a:rPr>
              <a:t>Bedeutungen</a:t>
            </a:r>
            <a:r>
              <a:rPr lang="en-US">
                <a:cs typeface="Calibri"/>
              </a:rPr>
              <a:t> fallen </a:t>
            </a:r>
            <a:r>
              <a:rPr lang="en-US" err="1">
                <a:cs typeface="Calibri"/>
              </a:rPr>
              <a:t>euch</a:t>
            </a:r>
            <a:r>
              <a:rPr lang="en-US">
                <a:cs typeface="Calibri"/>
              </a:rPr>
              <a:t> </a:t>
            </a:r>
            <a:r>
              <a:rPr lang="en-US" err="1">
                <a:cs typeface="Calibri"/>
              </a:rPr>
              <a:t>spontan</a:t>
            </a:r>
            <a:r>
              <a:rPr lang="en-US">
                <a:cs typeface="Calibri"/>
              </a:rPr>
              <a:t> </a:t>
            </a:r>
            <a:r>
              <a:rPr lang="en-US" err="1">
                <a:cs typeface="Calibri"/>
              </a:rPr>
              <a:t>ein</a:t>
            </a:r>
            <a:r>
              <a:rPr lang="en-US">
                <a:cs typeface="Calibri"/>
              </a:rPr>
              <a:t>? </a:t>
            </a:r>
            <a:r>
              <a:rPr lang="en-US" err="1">
                <a:cs typeface="Calibri"/>
              </a:rPr>
              <a:t>Bsp</a:t>
            </a:r>
            <a:r>
              <a:rPr lang="en-US">
                <a:cs typeface="Calibri"/>
              </a:rPr>
              <a:t>: Der Band (Buch), die Band (</a:t>
            </a:r>
            <a:r>
              <a:rPr lang="en-US" err="1">
                <a:cs typeface="Calibri"/>
              </a:rPr>
              <a:t>Musik</a:t>
            </a:r>
            <a:r>
              <a:rPr lang="en-US">
                <a:cs typeface="Calibri"/>
              </a:rPr>
              <a:t>), Das Band (</a:t>
            </a:r>
            <a:r>
              <a:rPr lang="en-US" err="1">
                <a:cs typeface="Calibri"/>
              </a:rPr>
              <a:t>Seil</a:t>
            </a:r>
            <a:r>
              <a:rPr lang="en-US">
                <a:cs typeface="Calibri"/>
              </a:rPr>
              <a:t>)</a:t>
            </a:r>
            <a:br>
              <a:rPr lang="en-US">
                <a:cs typeface="+mn-lt"/>
              </a:rPr>
            </a:br>
            <a:endParaRPr lang="en-US">
              <a:cs typeface="+mn-lt"/>
            </a:endParaRPr>
          </a:p>
          <a:p>
            <a:pPr marL="0" indent="0">
              <a:buFontTx/>
              <a:buNone/>
            </a:pPr>
            <a:r>
              <a:rPr lang="en-US" b="1" err="1">
                <a:cs typeface="+mn-lt"/>
              </a:rPr>
              <a:t>Ergebnis</a:t>
            </a:r>
            <a:r>
              <a:rPr lang="en-US" b="1">
                <a:cs typeface="+mn-lt"/>
              </a:rPr>
              <a:t>/</a:t>
            </a:r>
            <a:r>
              <a:rPr lang="en-US" b="1" err="1">
                <a:cs typeface="+mn-lt"/>
              </a:rPr>
              <a:t>Übergang</a:t>
            </a:r>
            <a:r>
              <a:rPr lang="en-US" b="1">
                <a:cs typeface="+mn-lt"/>
              </a:rPr>
              <a:t>: </a:t>
            </a:r>
            <a:r>
              <a:rPr lang="en-US" b="1" err="1">
                <a:cs typeface="+mn-lt"/>
              </a:rPr>
              <a:t>Wörter</a:t>
            </a:r>
            <a:r>
              <a:rPr lang="en-US" b="1">
                <a:cs typeface="+mn-lt"/>
              </a:rPr>
              <a:t> </a:t>
            </a:r>
            <a:r>
              <a:rPr lang="en-US" b="1" err="1">
                <a:cs typeface="+mn-lt"/>
              </a:rPr>
              <a:t>müssen</a:t>
            </a:r>
            <a:r>
              <a:rPr lang="en-US" b="1">
                <a:cs typeface="+mn-lt"/>
              </a:rPr>
              <a:t> </a:t>
            </a:r>
            <a:r>
              <a:rPr lang="en-US" b="1" err="1">
                <a:cs typeface="+mn-lt"/>
              </a:rPr>
              <a:t>basierend</a:t>
            </a:r>
            <a:r>
              <a:rPr lang="en-US" b="1">
                <a:cs typeface="+mn-lt"/>
              </a:rPr>
              <a:t> auf </a:t>
            </a:r>
            <a:r>
              <a:rPr lang="en-US" b="1" err="1">
                <a:cs typeface="+mn-lt"/>
              </a:rPr>
              <a:t>Umgebung</a:t>
            </a:r>
            <a:r>
              <a:rPr lang="en-US" b="1">
                <a:cs typeface="+mn-lt"/>
              </a:rPr>
              <a:t> </a:t>
            </a:r>
            <a:r>
              <a:rPr lang="en-US" b="1" err="1">
                <a:cs typeface="+mn-lt"/>
              </a:rPr>
              <a:t>ihre</a:t>
            </a:r>
            <a:r>
              <a:rPr lang="en-US" b="1">
                <a:cs typeface="+mn-lt"/>
              </a:rPr>
              <a:t> </a:t>
            </a:r>
            <a:r>
              <a:rPr lang="en-US" b="1" err="1">
                <a:cs typeface="+mn-lt"/>
              </a:rPr>
              <a:t>Bedeutung</a:t>
            </a:r>
            <a:r>
              <a:rPr lang="en-US" b="1">
                <a:cs typeface="+mn-lt"/>
              </a:rPr>
              <a:t> </a:t>
            </a:r>
            <a:r>
              <a:rPr lang="en-US" b="1" err="1">
                <a:cs typeface="+mn-lt"/>
              </a:rPr>
              <a:t>erhalten</a:t>
            </a:r>
            <a:endParaRPr lang="en-US" b="1">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27</a:t>
            </a:fld>
            <a:endParaRPr lang="de-DE"/>
          </a:p>
        </p:txBody>
      </p:sp>
    </p:spTree>
    <p:extLst>
      <p:ext uri="{BB962C8B-B14F-4D97-AF65-F5344CB8AC3E}">
        <p14:creationId xmlns:p14="http://schemas.microsoft.com/office/powerpoint/2010/main" val="99779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err="1">
                <a:cs typeface="Calibri"/>
              </a:rPr>
              <a:t>Impulsfrage</a:t>
            </a:r>
            <a:r>
              <a:rPr lang="en-US">
                <a:cs typeface="Calibri"/>
              </a:rPr>
              <a:t>: </a:t>
            </a:r>
            <a:r>
              <a:rPr lang="en-US" err="1">
                <a:cs typeface="Calibri"/>
              </a:rPr>
              <a:t>Warum</a:t>
            </a:r>
            <a:r>
              <a:rPr lang="en-US">
                <a:cs typeface="Calibri"/>
              </a:rPr>
              <a:t> </a:t>
            </a:r>
            <a:r>
              <a:rPr lang="en-US" err="1">
                <a:cs typeface="Calibri"/>
              </a:rPr>
              <a:t>bekommen</a:t>
            </a:r>
            <a:r>
              <a:rPr lang="en-US">
                <a:cs typeface="Calibri"/>
              </a:rPr>
              <a:t> </a:t>
            </a:r>
            <a:r>
              <a:rPr lang="en-US" err="1">
                <a:cs typeface="Calibri"/>
              </a:rPr>
              <a:t>wir</a:t>
            </a:r>
            <a:r>
              <a:rPr lang="en-US">
                <a:cs typeface="Calibri"/>
              </a:rPr>
              <a:t> </a:t>
            </a:r>
            <a:r>
              <a:rPr lang="en-US" err="1">
                <a:cs typeface="Calibri"/>
              </a:rPr>
              <a:t>zu</a:t>
            </a:r>
            <a:r>
              <a:rPr lang="en-US">
                <a:cs typeface="Calibri"/>
              </a:rPr>
              <a:t> </a:t>
            </a:r>
            <a:r>
              <a:rPr lang="en-US" err="1">
                <a:cs typeface="Calibri"/>
              </a:rPr>
              <a:t>demselben</a:t>
            </a:r>
            <a:r>
              <a:rPr lang="en-US">
                <a:cs typeface="Calibri"/>
              </a:rPr>
              <a:t> Prompt </a:t>
            </a:r>
            <a:r>
              <a:rPr lang="en-US" err="1">
                <a:cs typeface="Calibri"/>
              </a:rPr>
              <a:t>zwei</a:t>
            </a:r>
            <a:r>
              <a:rPr lang="en-US">
                <a:cs typeface="Calibri"/>
              </a:rPr>
              <a:t> </a:t>
            </a:r>
            <a:r>
              <a:rPr lang="en-US" err="1">
                <a:cs typeface="Calibri"/>
              </a:rPr>
              <a:t>verschiedene</a:t>
            </a:r>
            <a:r>
              <a:rPr lang="en-US">
                <a:cs typeface="Calibri"/>
              </a:rPr>
              <a:t> </a:t>
            </a:r>
            <a:r>
              <a:rPr lang="en-US" err="1">
                <a:cs typeface="Calibri"/>
              </a:rPr>
              <a:t>Antworten</a:t>
            </a:r>
            <a:r>
              <a:rPr lang="en-US">
                <a:cs typeface="Calibri"/>
              </a:rPr>
              <a:t>?</a:t>
            </a:r>
          </a:p>
          <a:p>
            <a:r>
              <a:rPr lang="en-US" b="0" err="1">
                <a:cs typeface="Calibri"/>
              </a:rPr>
              <a:t>Wann</a:t>
            </a:r>
            <a:r>
              <a:rPr lang="en-US" b="0">
                <a:cs typeface="Calibri"/>
              </a:rPr>
              <a:t> </a:t>
            </a:r>
            <a:r>
              <a:rPr lang="en-US" b="0" err="1">
                <a:cs typeface="Calibri"/>
              </a:rPr>
              <a:t>würde</a:t>
            </a:r>
            <a:r>
              <a:rPr lang="en-US" b="0">
                <a:cs typeface="Calibri"/>
              </a:rPr>
              <a:t> ChatGPT </a:t>
            </a:r>
            <a:r>
              <a:rPr lang="en-US" b="0" err="1">
                <a:cs typeface="Calibri"/>
              </a:rPr>
              <a:t>wahrscheinlich</a:t>
            </a:r>
            <a:r>
              <a:rPr lang="en-US" b="0">
                <a:cs typeface="Calibri"/>
              </a:rPr>
              <a:t> die </a:t>
            </a:r>
            <a:r>
              <a:rPr lang="en-US" b="0" err="1">
                <a:cs typeface="Calibri"/>
              </a:rPr>
              <a:t>identische</a:t>
            </a:r>
            <a:r>
              <a:rPr lang="en-US" b="0">
                <a:cs typeface="Calibri"/>
              </a:rPr>
              <a:t> / </a:t>
            </a:r>
            <a:r>
              <a:rPr lang="en-US" b="0" err="1">
                <a:cs typeface="Calibri"/>
              </a:rPr>
              <a:t>exakt</a:t>
            </a:r>
            <a:r>
              <a:rPr lang="en-US" b="0">
                <a:cs typeface="Calibri"/>
              </a:rPr>
              <a:t> </a:t>
            </a:r>
            <a:r>
              <a:rPr lang="en-US" b="0" err="1">
                <a:cs typeface="Calibri"/>
              </a:rPr>
              <a:t>gleiche</a:t>
            </a:r>
            <a:r>
              <a:rPr lang="en-US" b="0">
                <a:cs typeface="Calibri"/>
              </a:rPr>
              <a:t> </a:t>
            </a:r>
            <a:r>
              <a:rPr lang="en-US" b="0" err="1">
                <a:cs typeface="Calibri"/>
              </a:rPr>
              <a:t>Antwort</a:t>
            </a:r>
            <a:r>
              <a:rPr lang="en-US" b="0">
                <a:cs typeface="Calibri"/>
              </a:rPr>
              <a:t> </a:t>
            </a:r>
            <a:r>
              <a:rPr lang="en-US" b="0" err="1">
                <a:cs typeface="Calibri"/>
              </a:rPr>
              <a:t>generieren</a:t>
            </a:r>
            <a:r>
              <a:rPr lang="en-US" b="0">
                <a:cs typeface="Calibri"/>
              </a:rPr>
              <a:t>? (temperature = 0)</a:t>
            </a:r>
          </a:p>
        </p:txBody>
      </p:sp>
      <p:sp>
        <p:nvSpPr>
          <p:cNvPr id="4" name="Foliennummernplatzhalter 3"/>
          <p:cNvSpPr>
            <a:spLocks noGrp="1"/>
          </p:cNvSpPr>
          <p:nvPr>
            <p:ph type="sldNum" sz="quarter" idx="5"/>
          </p:nvPr>
        </p:nvSpPr>
        <p:spPr/>
        <p:txBody>
          <a:bodyPr/>
          <a:lstStyle/>
          <a:p>
            <a:fld id="{0E5A9AF8-AD29-4431-BB59-07771E5D18FE}" type="slidenum">
              <a:rPr lang="de-DE"/>
              <a:t>28</a:t>
            </a:fld>
            <a:endParaRPr lang="de-DE"/>
          </a:p>
        </p:txBody>
      </p:sp>
    </p:spTree>
    <p:extLst>
      <p:ext uri="{BB962C8B-B14F-4D97-AF65-F5344CB8AC3E}">
        <p14:creationId xmlns:p14="http://schemas.microsoft.com/office/powerpoint/2010/main" val="7864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FOLIE NICHT EINBLENDEN! </a:t>
            </a:r>
            <a:r>
              <a:rPr lang="de-DE" b="0"/>
              <a:t>Nur für spätere Unterlagen</a:t>
            </a:r>
            <a:endParaRPr lang="de-DE" b="1"/>
          </a:p>
        </p:txBody>
      </p:sp>
      <p:sp>
        <p:nvSpPr>
          <p:cNvPr id="4" name="Foliennummernplatzhalter 3"/>
          <p:cNvSpPr>
            <a:spLocks noGrp="1"/>
          </p:cNvSpPr>
          <p:nvPr>
            <p:ph type="sldNum" sz="quarter" idx="5"/>
          </p:nvPr>
        </p:nvSpPr>
        <p:spPr/>
        <p:txBody>
          <a:bodyPr/>
          <a:lstStyle/>
          <a:p>
            <a:fld id="{0E5A9AF8-AD29-4431-BB59-07771E5D18FE}" type="slidenum">
              <a:rPr lang="de-DE" smtClean="0"/>
              <a:t>29</a:t>
            </a:fld>
            <a:endParaRPr lang="de-DE"/>
          </a:p>
        </p:txBody>
      </p:sp>
    </p:spTree>
    <p:extLst>
      <p:ext uri="{BB962C8B-B14F-4D97-AF65-F5344CB8AC3E}">
        <p14:creationId xmlns:p14="http://schemas.microsoft.com/office/powerpoint/2010/main" val="38283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Beispiele</a:t>
            </a:r>
            <a:r>
              <a:rPr lang="de-DE"/>
              <a:t>:</a:t>
            </a:r>
          </a:p>
          <a:p>
            <a:r>
              <a:rPr lang="de-DE" err="1"/>
              <a:t>SuS</a:t>
            </a:r>
            <a:r>
              <a:rPr lang="de-DE"/>
              <a:t> haben </a:t>
            </a:r>
            <a:r>
              <a:rPr lang="de-DE" b="1"/>
              <a:t>Datenbasis</a:t>
            </a:r>
          </a:p>
          <a:p>
            <a:r>
              <a:rPr lang="de-DE" err="1"/>
              <a:t>SuS</a:t>
            </a:r>
            <a:r>
              <a:rPr lang="de-DE"/>
              <a:t> kennen </a:t>
            </a:r>
            <a:r>
              <a:rPr lang="de-DE" b="1"/>
              <a:t>Kontext</a:t>
            </a:r>
          </a:p>
          <a:p>
            <a:r>
              <a:rPr lang="de-DE" b="0" err="1"/>
              <a:t>SuS</a:t>
            </a:r>
            <a:r>
              <a:rPr lang="de-DE" b="0"/>
              <a:t> haben auch ein </a:t>
            </a:r>
            <a:r>
              <a:rPr lang="de-DE" b="1"/>
              <a:t>Modell von Sprache</a:t>
            </a:r>
            <a:r>
              <a:rPr lang="de-DE" b="0"/>
              <a:t> (Grammatiken, Satzzeichen, Wörter)</a:t>
            </a:r>
            <a:endParaRPr lang="de-DE" b="1"/>
          </a:p>
          <a:p>
            <a:r>
              <a:rPr lang="de-DE" err="1"/>
              <a:t>Temperature</a:t>
            </a:r>
            <a:r>
              <a:rPr lang="de-DE"/>
              <a:t>: durch einzelne </a:t>
            </a:r>
            <a:r>
              <a:rPr lang="de-DE" err="1"/>
              <a:t>SuS</a:t>
            </a:r>
            <a:r>
              <a:rPr lang="de-DE"/>
              <a:t> erzeugte Lösung bekommt </a:t>
            </a:r>
            <a:r>
              <a:rPr lang="de-DE" b="1"/>
              <a:t>Zufälligkeitselement</a:t>
            </a:r>
          </a:p>
          <a:p>
            <a:r>
              <a:rPr lang="de-DE" err="1"/>
              <a:t>SuS</a:t>
            </a:r>
            <a:r>
              <a:rPr lang="de-DE"/>
              <a:t> berechnen </a:t>
            </a:r>
            <a:r>
              <a:rPr lang="de-DE" b="1"/>
              <a:t>keine Wahrscheinlichkeiten </a:t>
            </a:r>
            <a:r>
              <a:rPr lang="de-DE">
                <a:sym typeface="Wingdings" panose="05000000000000000000" pitchFamily="2" charset="2"/>
              </a:rPr>
              <a:t> </a:t>
            </a:r>
            <a:r>
              <a:rPr lang="de-DE" err="1">
                <a:sym typeface="Wingdings" panose="05000000000000000000" pitchFamily="2" charset="2"/>
              </a:rPr>
              <a:t>SuS</a:t>
            </a:r>
            <a:r>
              <a:rPr lang="de-DE">
                <a:sym typeface="Wingdings" panose="05000000000000000000" pitchFamily="2" charset="2"/>
              </a:rPr>
              <a:t> verstehen stattdessen, was gesagt wird</a:t>
            </a:r>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57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666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378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cs typeface="Calibri"/>
              </a:rPr>
              <a:t>Als </a:t>
            </a:r>
            <a:r>
              <a:rPr lang="en-US" err="1">
                <a:cs typeface="Calibri"/>
              </a:rPr>
              <a:t>Beispiel</a:t>
            </a:r>
            <a:r>
              <a:rPr lang="en-US">
                <a:cs typeface="Calibri"/>
              </a:rPr>
              <a:t> </a:t>
            </a:r>
            <a:r>
              <a:rPr lang="en-US" err="1">
                <a:cs typeface="Calibri"/>
              </a:rPr>
              <a:t>dafür</a:t>
            </a:r>
            <a:r>
              <a:rPr lang="en-US">
                <a:cs typeface="Calibri"/>
              </a:rPr>
              <a:t>, </a:t>
            </a:r>
            <a:r>
              <a:rPr lang="en-US" err="1">
                <a:cs typeface="Calibri"/>
              </a:rPr>
              <a:t>wozu</a:t>
            </a:r>
            <a:r>
              <a:rPr lang="en-US">
                <a:cs typeface="Calibri"/>
              </a:rPr>
              <a:t> ChatGPT/LLMs </a:t>
            </a:r>
            <a:r>
              <a:rPr lang="en-US" err="1">
                <a:cs typeface="Calibri"/>
              </a:rPr>
              <a:t>genutzt</a:t>
            </a:r>
            <a:r>
              <a:rPr lang="en-US">
                <a:cs typeface="Calibri"/>
              </a:rPr>
              <a:t> </a:t>
            </a:r>
            <a:r>
              <a:rPr lang="en-US" err="1">
                <a:cs typeface="Calibri"/>
              </a:rPr>
              <a:t>werden</a:t>
            </a:r>
            <a:r>
              <a:rPr lang="en-US">
                <a:cs typeface="Calibri"/>
              </a:rPr>
              <a:t> </a:t>
            </a:r>
            <a:r>
              <a:rPr lang="en-US" err="1">
                <a:cs typeface="Calibri"/>
              </a:rPr>
              <a:t>könnten</a:t>
            </a:r>
            <a:r>
              <a:rPr lang="en-US">
                <a:cs typeface="Calibri"/>
              </a:rPr>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A9AF8-AD29-4431-BB59-07771E5D18FE}"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375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Namen anschreiben</a:t>
            </a:r>
          </a:p>
        </p:txBody>
      </p:sp>
      <p:sp>
        <p:nvSpPr>
          <p:cNvPr id="4" name="Foliennummernplatzhalter 3"/>
          <p:cNvSpPr>
            <a:spLocks noGrp="1"/>
          </p:cNvSpPr>
          <p:nvPr>
            <p:ph type="sldNum" sz="quarter" idx="5"/>
          </p:nvPr>
        </p:nvSpPr>
        <p:spPr/>
        <p:txBody>
          <a:bodyPr/>
          <a:lstStyle/>
          <a:p>
            <a:fld id="{0E5A9AF8-AD29-4431-BB59-07771E5D18FE}" type="slidenum">
              <a:rPr lang="de-DE" smtClean="0"/>
              <a:t>33</a:t>
            </a:fld>
            <a:endParaRPr lang="de-DE"/>
          </a:p>
        </p:txBody>
      </p:sp>
    </p:spTree>
    <p:extLst>
      <p:ext uri="{BB962C8B-B14F-4D97-AF65-F5344CB8AC3E}">
        <p14:creationId xmlns:p14="http://schemas.microsoft.com/office/powerpoint/2010/main" val="810868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020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259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Füllt</a:t>
            </a:r>
            <a:r>
              <a:rPr lang="en-US" dirty="0">
                <a:cs typeface="Calibri"/>
              </a:rPr>
              <a:t> die Person </a:t>
            </a:r>
            <a:r>
              <a:rPr lang="en-US" dirty="0" err="1">
                <a:cs typeface="Calibri"/>
              </a:rPr>
              <a:t>mit</a:t>
            </a:r>
            <a:r>
              <a:rPr lang="en-US" dirty="0">
                <a:cs typeface="Calibri"/>
              </a:rPr>
              <a:t> Leben: </a:t>
            </a:r>
            <a:r>
              <a:rPr lang="en-US" dirty="0" err="1">
                <a:cs typeface="Calibri"/>
              </a:rPr>
              <a:t>Gebt</a:t>
            </a:r>
            <a:r>
              <a:rPr lang="en-US" dirty="0">
                <a:cs typeface="Calibri"/>
              </a:rPr>
              <a:t> </a:t>
            </a:r>
            <a:r>
              <a:rPr lang="en-US" dirty="0" err="1">
                <a:cs typeface="Calibri"/>
              </a:rPr>
              <a:t>einen</a:t>
            </a:r>
            <a:r>
              <a:rPr lang="en-US" dirty="0">
                <a:cs typeface="Calibri"/>
              </a:rPr>
              <a:t> </a:t>
            </a:r>
            <a:r>
              <a:rPr lang="en-US" dirty="0" err="1">
                <a:cs typeface="Calibri"/>
              </a:rPr>
              <a:t>Namen</a:t>
            </a:r>
            <a:r>
              <a:rPr lang="en-US" dirty="0">
                <a:cs typeface="Calibri"/>
              </a:rPr>
              <a:t> an und </a:t>
            </a:r>
            <a:r>
              <a:rPr lang="en-US" dirty="0" err="1">
                <a:cs typeface="Calibri"/>
              </a:rPr>
              <a:t>ihre</a:t>
            </a:r>
            <a:r>
              <a:rPr lang="en-US" dirty="0">
                <a:cs typeface="Calibri"/>
              </a:rPr>
              <a:t> </a:t>
            </a:r>
            <a:r>
              <a:rPr lang="en-US" dirty="0" err="1">
                <a:cs typeface="Calibri"/>
              </a:rPr>
              <a:t>Ansicht</a:t>
            </a:r>
            <a:r>
              <a:rPr lang="en-US" dirty="0">
                <a:cs typeface="Calibri"/>
              </a:rPr>
              <a:t> an.</a:t>
            </a:r>
          </a:p>
        </p:txBody>
      </p:sp>
      <p:sp>
        <p:nvSpPr>
          <p:cNvPr id="4" name="Slide Number Placeholder 3"/>
          <p:cNvSpPr>
            <a:spLocks noGrp="1"/>
          </p:cNvSpPr>
          <p:nvPr>
            <p:ph type="sldNum" sz="quarter" idx="5"/>
          </p:nvPr>
        </p:nvSpPr>
        <p:spPr/>
        <p:txBody>
          <a:bodyPr/>
          <a:lstStyle/>
          <a:p>
            <a:fld id="{0E5A9AF8-AD29-4431-BB59-07771E5D18FE}" type="slidenum">
              <a:rPr lang="en-US"/>
              <a:t>37</a:t>
            </a:fld>
            <a:endParaRPr lang="en-US"/>
          </a:p>
        </p:txBody>
      </p:sp>
    </p:spTree>
    <p:extLst>
      <p:ext uri="{BB962C8B-B14F-4D97-AF65-F5344CB8AC3E}">
        <p14:creationId xmlns:p14="http://schemas.microsoft.com/office/powerpoint/2010/main" val="3726930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386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Gruppe 1</a:t>
            </a:r>
          </a:p>
          <a:p>
            <a:r>
              <a:rPr lang="de-DE"/>
              <a:t>https://pingo.coactum.de/events/962622</a:t>
            </a:r>
          </a:p>
        </p:txBody>
      </p:sp>
      <p:sp>
        <p:nvSpPr>
          <p:cNvPr id="4" name="Foliennummernplatzhalter 3"/>
          <p:cNvSpPr>
            <a:spLocks noGrp="1"/>
          </p:cNvSpPr>
          <p:nvPr>
            <p:ph type="sldNum" sz="quarter" idx="5"/>
          </p:nvPr>
        </p:nvSpPr>
        <p:spPr/>
        <p:txBody>
          <a:bodyPr/>
          <a:lstStyle/>
          <a:p>
            <a:fld id="{0E5A9AF8-AD29-4431-BB59-07771E5D18FE}" type="slidenum">
              <a:rPr lang="de-DE" smtClean="0"/>
              <a:t>41</a:t>
            </a:fld>
            <a:endParaRPr lang="de-DE"/>
          </a:p>
        </p:txBody>
      </p:sp>
    </p:spTree>
    <p:extLst>
      <p:ext uri="{BB962C8B-B14F-4D97-AF65-F5344CB8AC3E}">
        <p14:creationId xmlns:p14="http://schemas.microsoft.com/office/powerpoint/2010/main" val="3185656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Gruppe 1</a:t>
            </a:r>
          </a:p>
          <a:p>
            <a:r>
              <a:rPr lang="de-DE"/>
              <a:t>https://pingo.coactum.de/events/191786</a:t>
            </a:r>
          </a:p>
        </p:txBody>
      </p:sp>
      <p:sp>
        <p:nvSpPr>
          <p:cNvPr id="4" name="Foliennummernplatzhalter 3"/>
          <p:cNvSpPr>
            <a:spLocks noGrp="1"/>
          </p:cNvSpPr>
          <p:nvPr>
            <p:ph type="sldNum" sz="quarter" idx="5"/>
          </p:nvPr>
        </p:nvSpPr>
        <p:spPr/>
        <p:txBody>
          <a:bodyPr/>
          <a:lstStyle/>
          <a:p>
            <a:fld id="{0E5A9AF8-AD29-4431-BB59-07771E5D18FE}" type="slidenum">
              <a:rPr lang="de-DE" smtClean="0"/>
              <a:t>42</a:t>
            </a:fld>
            <a:endParaRPr lang="de-DE"/>
          </a:p>
        </p:txBody>
      </p:sp>
    </p:spTree>
    <p:extLst>
      <p:ext uri="{BB962C8B-B14F-4D97-AF65-F5344CB8AC3E}">
        <p14:creationId xmlns:p14="http://schemas.microsoft.com/office/powerpoint/2010/main" val="2374883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Forschen </a:t>
            </a:r>
            <a:r>
              <a:rPr lang="de-DE">
                <a:sym typeface="Wingdings" panose="05000000000000000000" pitchFamily="2" charset="2"/>
              </a:rPr>
              <a:t></a:t>
            </a:r>
            <a:r>
              <a:rPr lang="de-DE"/>
              <a:t> Daten sammeln wegen Universität; anonymisiert (nummeriert, um zuordnen zu können); fotografieren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45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noProof="0">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4</a:t>
            </a:fld>
            <a:endParaRPr lang="de-DE"/>
          </a:p>
        </p:txBody>
      </p:sp>
    </p:spTree>
    <p:extLst>
      <p:ext uri="{BB962C8B-B14F-4D97-AF65-F5344CB8AC3E}">
        <p14:creationId xmlns:p14="http://schemas.microsoft.com/office/powerpoint/2010/main" val="3939378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Was habt ihr über ChatGPT gelernt?</a:t>
            </a:r>
          </a:p>
          <a:p>
            <a:r>
              <a:rPr lang="de-DE"/>
              <a:t>Wie betrachtet ihr ChatGPT nach dem Projekttag?</a:t>
            </a:r>
          </a:p>
          <a:p>
            <a:r>
              <a:rPr lang="de-DE"/>
              <a:t>Was nehmt ihr mit?</a:t>
            </a:r>
          </a:p>
          <a:p>
            <a:r>
              <a:rPr lang="de-DE"/>
              <a:t>Wie fandet ihr den Projekttag?</a:t>
            </a:r>
          </a:p>
        </p:txBody>
      </p:sp>
      <p:sp>
        <p:nvSpPr>
          <p:cNvPr id="4" name="Foliennummernplatzhalter 3"/>
          <p:cNvSpPr>
            <a:spLocks noGrp="1"/>
          </p:cNvSpPr>
          <p:nvPr>
            <p:ph type="sldNum" sz="quarter" idx="5"/>
          </p:nvPr>
        </p:nvSpPr>
        <p:spPr/>
        <p:txBody>
          <a:bodyPr/>
          <a:lstStyle/>
          <a:p>
            <a:fld id="{0E5A9AF8-AD29-4431-BB59-07771E5D18FE}" type="slidenum">
              <a:rPr lang="de-DE" smtClean="0"/>
              <a:t>44</a:t>
            </a:fld>
            <a:endParaRPr lang="de-DE"/>
          </a:p>
        </p:txBody>
      </p:sp>
    </p:spTree>
    <p:extLst>
      <p:ext uri="{BB962C8B-B14F-4D97-AF65-F5344CB8AC3E}">
        <p14:creationId xmlns:p14="http://schemas.microsoft.com/office/powerpoint/2010/main" val="2405293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E5A9AF8-AD29-4431-BB59-07771E5D18FE}" type="slidenum">
              <a:rPr lang="de-DE" smtClean="0"/>
              <a:t>45</a:t>
            </a:fld>
            <a:endParaRPr lang="de-DE"/>
          </a:p>
        </p:txBody>
      </p:sp>
    </p:spTree>
    <p:extLst>
      <p:ext uri="{BB962C8B-B14F-4D97-AF65-F5344CB8AC3E}">
        <p14:creationId xmlns:p14="http://schemas.microsoft.com/office/powerpoint/2010/main" val="3833440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E5A9AF8-AD29-4431-BB59-07771E5D18FE}" type="slidenum">
              <a:rPr lang="de-DE" smtClean="0"/>
              <a:t>46</a:t>
            </a:fld>
            <a:endParaRPr lang="de-DE"/>
          </a:p>
        </p:txBody>
      </p:sp>
    </p:spTree>
    <p:extLst>
      <p:ext uri="{BB962C8B-B14F-4D97-AF65-F5344CB8AC3E}">
        <p14:creationId xmlns:p14="http://schemas.microsoft.com/office/powerpoint/2010/main" val="361299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Wer hat schon einmal ChatGPT benutzt?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F3322-ABA2-451E-B790-97945C3D8AB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5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noProof="0">
                <a:cs typeface="Calibri"/>
              </a:rPr>
              <a:t>Zuerst nur die erste Frage anzeigen: </a:t>
            </a:r>
            <a:r>
              <a:rPr lang="de-DE" sz="1200" b="0" noProof="0">
                <a:cs typeface="Calibri"/>
              </a:rPr>
              <a:t>Antworten der Schüler am Whiteboard sammeln (ohne Bewertung). Bei mangelnder Beteiligung folgende Dinge vorschlagen: </a:t>
            </a:r>
            <a:r>
              <a:rPr lang="de-DE" sz="1200" b="0"/>
              <a:t>Online-Shopping und Werbung, Web-Suche, Automatische Übersetzungen, Autos, Digitale persönliche Assistenten usw.</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t>(Überleitung: Um nun wirklich zu wissen, ob dies alles künstliche Intelligenz ist, müssen wir erst klären, was Intelligenz ist.)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a:t>Nun die zweite Frage anzeigen:</a:t>
            </a:r>
            <a:r>
              <a:rPr lang="de-DE" sz="1200" b="0"/>
              <a:t> Kurze offene Diskussion mit den Schülern („Was stellt ihr euch unter ‚Intelligenz‘ vor?“, „Was macht einen Menschen intelligent?“). Evtl. vorgeschlagene Definitionen von Intelligenz auch am Whiteboard festhalten. Diese sollen Vorschläge geben (z.B. aus Fehlern lernen; Problemlösungen aus ähnlichen Fällen ableiten können; Aufgaben durch Denken lösen).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t>Ergebnis: Es gibt keine eindeutige Definition von „Intelligenz“. Darum auch keine eindeutige Definition von „KI“. Es gibt aber einige Vorschläge, wie KI zu definieren ist (siehe nächste Folie).</a:t>
            </a:r>
            <a:endParaRPr lang="de-DE"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a:p>
          <a:p>
            <a:endParaRPr lang="de-DE" b="0" noProof="0">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7</a:t>
            </a:fld>
            <a:endParaRPr lang="de-DE"/>
          </a:p>
        </p:txBody>
      </p:sp>
    </p:spTree>
    <p:extLst>
      <p:ext uri="{BB962C8B-B14F-4D97-AF65-F5344CB8AC3E}">
        <p14:creationId xmlns:p14="http://schemas.microsoft.com/office/powerpoint/2010/main" val="352635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noProof="0">
                <a:cs typeface="Calibri"/>
              </a:rPr>
              <a:t>Was ist vielleicht das Interessante an dieser Definition? -&gt; „imitieren“</a:t>
            </a:r>
          </a:p>
        </p:txBody>
      </p:sp>
      <p:sp>
        <p:nvSpPr>
          <p:cNvPr id="4" name="Foliennummernplatzhalter 3"/>
          <p:cNvSpPr>
            <a:spLocks noGrp="1"/>
          </p:cNvSpPr>
          <p:nvPr>
            <p:ph type="sldNum" sz="quarter" idx="5"/>
          </p:nvPr>
        </p:nvSpPr>
        <p:spPr/>
        <p:txBody>
          <a:bodyPr/>
          <a:lstStyle/>
          <a:p>
            <a:fld id="{0E5A9AF8-AD29-4431-BB59-07771E5D18FE}" type="slidenum">
              <a:rPr lang="de-DE"/>
              <a:t>8</a:t>
            </a:fld>
            <a:endParaRPr lang="de-DE"/>
          </a:p>
        </p:txBody>
      </p:sp>
    </p:spTree>
    <p:extLst>
      <p:ext uri="{BB962C8B-B14F-4D97-AF65-F5344CB8AC3E}">
        <p14:creationId xmlns:p14="http://schemas.microsoft.com/office/powerpoint/2010/main" val="19751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0" noProof="0">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9</a:t>
            </a:fld>
            <a:endParaRPr lang="de-DE"/>
          </a:p>
        </p:txBody>
      </p:sp>
    </p:spTree>
    <p:extLst>
      <p:ext uri="{BB962C8B-B14F-4D97-AF65-F5344CB8AC3E}">
        <p14:creationId xmlns:p14="http://schemas.microsoft.com/office/powerpoint/2010/main" val="162514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noProof="0">
              <a:cs typeface="Calibri"/>
            </a:endParaRPr>
          </a:p>
        </p:txBody>
      </p:sp>
      <p:sp>
        <p:nvSpPr>
          <p:cNvPr id="4" name="Foliennummernplatzhalter 3"/>
          <p:cNvSpPr>
            <a:spLocks noGrp="1"/>
          </p:cNvSpPr>
          <p:nvPr>
            <p:ph type="sldNum" sz="quarter" idx="5"/>
          </p:nvPr>
        </p:nvSpPr>
        <p:spPr/>
        <p:txBody>
          <a:bodyPr/>
          <a:lstStyle/>
          <a:p>
            <a:fld id="{0E5A9AF8-AD29-4431-BB59-07771E5D18FE}" type="slidenum">
              <a:rPr lang="de-DE"/>
              <a:t>10</a:t>
            </a:fld>
            <a:endParaRPr lang="de-DE"/>
          </a:p>
        </p:txBody>
      </p:sp>
    </p:spTree>
    <p:extLst>
      <p:ext uri="{BB962C8B-B14F-4D97-AF65-F5344CB8AC3E}">
        <p14:creationId xmlns:p14="http://schemas.microsoft.com/office/powerpoint/2010/main" val="116646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EB6A2-1E6D-0548-9D0E-8EF77D068F1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04E1A54-FC83-9CAF-1ABD-4D7C4F4E7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A00EA0-866C-2F88-518B-1FECC131117C}"/>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5" name="Fußzeilenplatzhalter 4">
            <a:extLst>
              <a:ext uri="{FF2B5EF4-FFF2-40B4-BE49-F238E27FC236}">
                <a16:creationId xmlns:a16="http://schemas.microsoft.com/office/drawing/2014/main" id="{7A8642D4-3BB5-23D6-5BCE-566ADE9943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E1696F-9484-AAC3-0E34-9D37AAFBF648}"/>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380603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985A0-E395-9BE3-1E6B-82829D9F37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9C4735F-2032-8485-F942-CE0FB02E187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99B2CF-F77A-0253-8924-D626FD171F31}"/>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5" name="Fußzeilenplatzhalter 4">
            <a:extLst>
              <a:ext uri="{FF2B5EF4-FFF2-40B4-BE49-F238E27FC236}">
                <a16:creationId xmlns:a16="http://schemas.microsoft.com/office/drawing/2014/main" id="{2DE6CC5D-0BAB-E670-070E-382DB6F2EA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299876-AA05-27CB-B36B-81DB03DAFA34}"/>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10145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CB731C3-00D4-8022-75B9-A195D3AB0DD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51D8790-2336-62C8-D327-9198FF97FE1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F98709-2481-18C1-41E4-5AAE1D68BBE6}"/>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5" name="Fußzeilenplatzhalter 4">
            <a:extLst>
              <a:ext uri="{FF2B5EF4-FFF2-40B4-BE49-F238E27FC236}">
                <a16:creationId xmlns:a16="http://schemas.microsoft.com/office/drawing/2014/main" id="{FE4F9FCB-FF80-62C9-A3E7-7AEC5084AB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EDA863-AFAD-39C1-E42B-CB157D64D1D5}"/>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28467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4C3586-EE8B-B09C-E3D6-ED55F19A16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0DB90CB-9ECD-D4C5-7CC1-0FCD264FC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117C270-A231-23E5-84AF-5A2F5A940D03}"/>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5" name="Fußzeilenplatzhalter 4">
            <a:extLst>
              <a:ext uri="{FF2B5EF4-FFF2-40B4-BE49-F238E27FC236}">
                <a16:creationId xmlns:a16="http://schemas.microsoft.com/office/drawing/2014/main" id="{2E37B803-2CE3-F46A-B827-85CB7CD5D0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4D3BB26-66EE-8E8C-1C72-1B1037A50289}"/>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163434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FFD41-6D3A-0054-90B8-A3FE0DE74A6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07DC311-A09B-E4EB-A061-81B503EEA11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736890-DB0B-8515-60F2-0D5F7385DCF2}"/>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5" name="Fußzeilenplatzhalter 4">
            <a:extLst>
              <a:ext uri="{FF2B5EF4-FFF2-40B4-BE49-F238E27FC236}">
                <a16:creationId xmlns:a16="http://schemas.microsoft.com/office/drawing/2014/main" id="{7AC32A33-E791-3A71-0767-BE3D0DC260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2CB793-A431-F57A-A967-632CE8FF2972}"/>
              </a:ext>
            </a:extLst>
          </p:cNvPr>
          <p:cNvSpPr>
            <a:spLocks noGrp="1"/>
          </p:cNvSpPr>
          <p:nvPr>
            <p:ph type="sldNum" sz="quarter" idx="12"/>
          </p:nvPr>
        </p:nvSpPr>
        <p:spPr/>
        <p:txBody>
          <a:bodyPr/>
          <a:lstStyle/>
          <a:p>
            <a:fld id="{4925B58B-1F9C-48B5-9B0A-999234EAB7A0}" type="slidenum">
              <a:rPr lang="de-DE" smtClean="0"/>
              <a:t>‹#›</a:t>
            </a:fld>
            <a:endParaRPr lang="de-DE"/>
          </a:p>
        </p:txBody>
      </p:sp>
      <p:sp>
        <p:nvSpPr>
          <p:cNvPr id="9" name="Freihandform: Form 8">
            <a:extLst>
              <a:ext uri="{FF2B5EF4-FFF2-40B4-BE49-F238E27FC236}">
                <a16:creationId xmlns:a16="http://schemas.microsoft.com/office/drawing/2014/main" id="{C0F0E544-B695-F33B-05D5-58CBCAED4392}"/>
              </a:ext>
            </a:extLst>
          </p:cNvPr>
          <p:cNvSpPr/>
          <p:nvPr userDrawn="1"/>
        </p:nvSpPr>
        <p:spPr>
          <a:xfrm>
            <a:off x="9663388" y="0"/>
            <a:ext cx="2528613" cy="4561840"/>
          </a:xfrm>
          <a:custGeom>
            <a:avLst/>
            <a:gdLst>
              <a:gd name="connsiteX0" fmla="*/ 0 w 2528613"/>
              <a:gd name="connsiteY0" fmla="*/ 0 h 4561840"/>
              <a:gd name="connsiteX1" fmla="*/ 2528613 w 2528613"/>
              <a:gd name="connsiteY1" fmla="*/ 0 h 4561840"/>
              <a:gd name="connsiteX2" fmla="*/ 2528613 w 2528613"/>
              <a:gd name="connsiteY2" fmla="*/ 4561840 h 4561840"/>
              <a:gd name="connsiteX3" fmla="*/ 2511235 w 2528613"/>
              <a:gd name="connsiteY3" fmla="*/ 4561840 h 4561840"/>
              <a:gd name="connsiteX4" fmla="*/ 2504433 w 2528613"/>
              <a:gd name="connsiteY4" fmla="*/ 4320982 h 4561840"/>
              <a:gd name="connsiteX5" fmla="*/ 94891 w 2528613"/>
              <a:gd name="connsiteY5" fmla="*/ 12901 h 45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613" h="4561840">
                <a:moveTo>
                  <a:pt x="0" y="0"/>
                </a:moveTo>
                <a:lnTo>
                  <a:pt x="2528613" y="0"/>
                </a:lnTo>
                <a:lnTo>
                  <a:pt x="2528613" y="4561840"/>
                </a:lnTo>
                <a:lnTo>
                  <a:pt x="2511235" y="4561840"/>
                </a:lnTo>
                <a:lnTo>
                  <a:pt x="2504433" y="4320982"/>
                </a:lnTo>
                <a:cubicBezTo>
                  <a:pt x="2375408" y="2049452"/>
                  <a:pt x="1365374" y="243587"/>
                  <a:pt x="94891" y="12901"/>
                </a:cubicBezTo>
                <a:close/>
              </a:path>
            </a:pathLst>
          </a:custGeom>
          <a:gradFill flip="none" rotWithShape="1">
            <a:gsLst>
              <a:gs pos="0">
                <a:srgbClr val="FF0000"/>
              </a:gs>
              <a:gs pos="100000">
                <a:srgbClr val="FFFF00"/>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286710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12FC3-EF05-BD8A-35DB-09C2265B58D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6D59121-2481-422E-F906-A5CD9CB9B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7E3EA39-77F0-31A0-F003-60540DA67012}"/>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5" name="Fußzeilenplatzhalter 4">
            <a:extLst>
              <a:ext uri="{FF2B5EF4-FFF2-40B4-BE49-F238E27FC236}">
                <a16:creationId xmlns:a16="http://schemas.microsoft.com/office/drawing/2014/main" id="{EEAE394E-861E-69E8-73CC-172FFF55389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986AF8C-D8FC-4074-F635-4627B25F347E}"/>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319521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C1D1-7D42-8A3E-4B2D-F506AFC695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B7DDEC5-B620-F17B-CBB0-A0724146E8A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1D0BA3B-4B4F-DF5C-A811-B8477B9EF7A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8F3AA66-187C-CAC0-2B2E-AC537148AF1B}"/>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6" name="Fußzeilenplatzhalter 5">
            <a:extLst>
              <a:ext uri="{FF2B5EF4-FFF2-40B4-BE49-F238E27FC236}">
                <a16:creationId xmlns:a16="http://schemas.microsoft.com/office/drawing/2014/main" id="{F7BCE393-D218-984B-55D3-85AF4DB651E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67840B0-A22D-5D20-B5B0-DB83C3D830CF}"/>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208947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4AF89-EA2C-422A-6B22-05D00336DDC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9A31160-49B8-5CFB-9B23-7F130FD26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FCFE3A-85BF-06B8-8172-4D3EF3468D2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CEC19AA-87F2-DBA6-6109-8A258BE69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33F23CD-B086-742C-C350-6B71090AB07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C5685AD-D813-6D66-6122-1090434F888B}"/>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8" name="Fußzeilenplatzhalter 7">
            <a:extLst>
              <a:ext uri="{FF2B5EF4-FFF2-40B4-BE49-F238E27FC236}">
                <a16:creationId xmlns:a16="http://schemas.microsoft.com/office/drawing/2014/main" id="{A48A8E4E-6A95-1BB5-2EC7-5FA4C1CF304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A312BAB-AC51-A7EC-721A-B23C602FD403}"/>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406036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F4346-FFA3-668B-A9A4-865C038FEE1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38E38D2-9ACE-C84D-CF7A-E9267F44EA0F}"/>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4" name="Fußzeilenplatzhalter 3">
            <a:extLst>
              <a:ext uri="{FF2B5EF4-FFF2-40B4-BE49-F238E27FC236}">
                <a16:creationId xmlns:a16="http://schemas.microsoft.com/office/drawing/2014/main" id="{C4E20AA2-A672-3334-BC51-C297343383A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5803EBD-1CCC-D90F-DAFE-9EA1FD9D0BC2}"/>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4260839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4EE8C8-32A1-9B45-6B4C-DD84AC7FAAC0}"/>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3" name="Fußzeilenplatzhalter 2">
            <a:extLst>
              <a:ext uri="{FF2B5EF4-FFF2-40B4-BE49-F238E27FC236}">
                <a16:creationId xmlns:a16="http://schemas.microsoft.com/office/drawing/2014/main" id="{6E50FFDC-4272-D4FB-DDD0-DB59F65514A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87403D6-F41A-990B-8FFE-EF1ADBF3F028}"/>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39335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63228-410D-2A12-F240-509E05ABD8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BC6A6E9-AE04-2A6E-915A-8C9FE3D81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E042FC6-7A1D-43DF-A389-71D4A6D81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7D694C8-F08E-9DC4-8CFA-016A040CE53A}"/>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6" name="Fußzeilenplatzhalter 5">
            <a:extLst>
              <a:ext uri="{FF2B5EF4-FFF2-40B4-BE49-F238E27FC236}">
                <a16:creationId xmlns:a16="http://schemas.microsoft.com/office/drawing/2014/main" id="{ABA47902-C549-F2A5-E9D2-3E80AECA91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4A2C5BF-96E9-79DF-6A48-4B691D1554F4}"/>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160793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619D4-9594-C722-7A56-50E2B7C1709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0A1A1A-3D39-C909-DB85-7C6E50128A5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3F74CB-919A-A549-4181-8504D0813655}"/>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5" name="Fußzeilenplatzhalter 4">
            <a:extLst>
              <a:ext uri="{FF2B5EF4-FFF2-40B4-BE49-F238E27FC236}">
                <a16:creationId xmlns:a16="http://schemas.microsoft.com/office/drawing/2014/main" id="{A35659B7-623B-1F68-6D68-9296528430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78B1C5E-4EB9-3247-0BD4-99841E1BFAF3}"/>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48175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3A499-BF24-08C5-DDE2-DD040FE03D5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035F4A8-0156-61BF-E5F1-9D7D9EB38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35F1003-916D-86B7-DD1F-19BC7B5D3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135F305-7140-6B26-B9E7-D479BCC41382}"/>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6" name="Fußzeilenplatzhalter 5">
            <a:extLst>
              <a:ext uri="{FF2B5EF4-FFF2-40B4-BE49-F238E27FC236}">
                <a16:creationId xmlns:a16="http://schemas.microsoft.com/office/drawing/2014/main" id="{56DAB3CD-C91A-B1BE-9C66-7A1CC5F5B46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3A19A8-EFF5-84CC-1B8C-16572C9775FC}"/>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1510936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8F021-2070-2627-25C2-EA64424327B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46C7BB-FC77-4EA7-7915-AEEB32C73B8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C4B75C8-9D63-6558-529B-5426FF9E6EF8}"/>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5" name="Fußzeilenplatzhalter 4">
            <a:extLst>
              <a:ext uri="{FF2B5EF4-FFF2-40B4-BE49-F238E27FC236}">
                <a16:creationId xmlns:a16="http://schemas.microsoft.com/office/drawing/2014/main" id="{FDC04446-3605-D9B8-8FF6-0529CC3C17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0DE88B3-7929-D3C6-1F8F-CA24531040FF}"/>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361000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7C3C93-6E2B-A9C3-A564-01FDDC3DF8D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7D16E14-B22C-8AFB-EF1D-33DF87584B5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248047-5A10-A316-CF97-6C8B61D9E70D}"/>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5" name="Fußzeilenplatzhalter 4">
            <a:extLst>
              <a:ext uri="{FF2B5EF4-FFF2-40B4-BE49-F238E27FC236}">
                <a16:creationId xmlns:a16="http://schemas.microsoft.com/office/drawing/2014/main" id="{A9C1A75D-7434-4C38-0A5B-BB82BC9774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8B940F-3884-38CC-1AC9-0D195A6FC127}"/>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2118483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nner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74185-0170-B10E-8BBF-F095E4E9CD48}"/>
              </a:ext>
            </a:extLst>
          </p:cNvPr>
          <p:cNvSpPr>
            <a:spLocks noGrp="1"/>
          </p:cNvSpPr>
          <p:nvPr>
            <p:ph type="title" hasCustomPrompt="1"/>
          </p:nvPr>
        </p:nvSpPr>
        <p:spPr>
          <a:xfrm>
            <a:off x="838200" y="2766218"/>
            <a:ext cx="10515600" cy="1325563"/>
          </a:xfrm>
        </p:spPr>
        <p:txBody>
          <a:bodyPr/>
          <a:lstStyle>
            <a:lvl1pPr algn="ctr">
              <a:defRPr/>
            </a:lvl1pPr>
          </a:lstStyle>
          <a:p>
            <a:r>
              <a:rPr lang="de-DE"/>
              <a:t>Seitenzahlen</a:t>
            </a:r>
          </a:p>
        </p:txBody>
      </p:sp>
      <p:sp>
        <p:nvSpPr>
          <p:cNvPr id="3" name="Datumsplatzhalter 2">
            <a:extLst>
              <a:ext uri="{FF2B5EF4-FFF2-40B4-BE49-F238E27FC236}">
                <a16:creationId xmlns:a16="http://schemas.microsoft.com/office/drawing/2014/main" id="{0C086AC5-A2A5-F385-93B7-0E811990851F}"/>
              </a:ext>
            </a:extLst>
          </p:cNvPr>
          <p:cNvSpPr>
            <a:spLocks noGrp="1"/>
          </p:cNvSpPr>
          <p:nvPr>
            <p:ph type="dt" sz="half" idx="10"/>
          </p:nvPr>
        </p:nvSpPr>
        <p:spPr/>
        <p:txBody>
          <a:bodyPr/>
          <a:lstStyle/>
          <a:p>
            <a:fld id="{CC20F87B-A0B4-4502-AA0B-F244CD7E6BBF}" type="datetimeFigureOut">
              <a:rPr lang="de-DE" smtClean="0"/>
              <a:t>13.03.24</a:t>
            </a:fld>
            <a:endParaRPr lang="de-DE"/>
          </a:p>
        </p:txBody>
      </p:sp>
      <p:sp>
        <p:nvSpPr>
          <p:cNvPr id="4" name="Fußzeilenplatzhalter 3">
            <a:extLst>
              <a:ext uri="{FF2B5EF4-FFF2-40B4-BE49-F238E27FC236}">
                <a16:creationId xmlns:a16="http://schemas.microsoft.com/office/drawing/2014/main" id="{2363E482-AB1B-FDD4-5E65-0D482ABF5B8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4918058-63F1-F700-FA15-43FF49DF1C65}"/>
              </a:ext>
            </a:extLst>
          </p:cNvPr>
          <p:cNvSpPr>
            <a:spLocks noGrp="1"/>
          </p:cNvSpPr>
          <p:nvPr>
            <p:ph type="sldNum" sz="quarter" idx="12"/>
          </p:nvPr>
        </p:nvSpPr>
        <p:spPr/>
        <p:txBody>
          <a:bodyPr/>
          <a:lstStyle/>
          <a:p>
            <a:fld id="{4925B58B-1F9C-48B5-9B0A-999234EAB7A0}" type="slidenum">
              <a:rPr lang="de-DE" smtClean="0"/>
              <a:t>‹#›</a:t>
            </a:fld>
            <a:endParaRPr lang="de-DE"/>
          </a:p>
        </p:txBody>
      </p:sp>
    </p:spTree>
    <p:extLst>
      <p:ext uri="{BB962C8B-B14F-4D97-AF65-F5344CB8AC3E}">
        <p14:creationId xmlns:p14="http://schemas.microsoft.com/office/powerpoint/2010/main" val="519785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5F907-E2A1-E9DC-EA13-D635B622BB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E665F07-C13A-AD3A-B047-3AF4B14F7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2E4FC2F-6DF1-229F-AE52-D07BF3352A8F}"/>
              </a:ext>
            </a:extLst>
          </p:cNvPr>
          <p:cNvSpPr>
            <a:spLocks noGrp="1"/>
          </p:cNvSpPr>
          <p:nvPr>
            <p:ph type="dt" sz="half" idx="10"/>
          </p:nvPr>
        </p:nvSpPr>
        <p:spPr/>
        <p:txBody>
          <a:bodyPr/>
          <a:lstStyle/>
          <a:p>
            <a:fld id="{D752B18C-0C95-4AE1-8792-B204D62160BA}" type="datetime1">
              <a:rPr lang="de-DE" smtClean="0"/>
              <a:t>13.03.24</a:t>
            </a:fld>
            <a:endParaRPr lang="de-DE"/>
          </a:p>
        </p:txBody>
      </p:sp>
      <p:sp>
        <p:nvSpPr>
          <p:cNvPr id="5" name="Fußzeilenplatzhalter 4">
            <a:extLst>
              <a:ext uri="{FF2B5EF4-FFF2-40B4-BE49-F238E27FC236}">
                <a16:creationId xmlns:a16="http://schemas.microsoft.com/office/drawing/2014/main" id="{67A54669-13E5-992C-1B56-BEA8CBDB6C4E}"/>
              </a:ext>
            </a:extLst>
          </p:cNvPr>
          <p:cNvSpPr>
            <a:spLocks noGrp="1"/>
          </p:cNvSpPr>
          <p:nvPr>
            <p:ph type="ftr" sz="quarter" idx="11"/>
          </p:nvPr>
        </p:nvSpPr>
        <p:spPr/>
        <p:txBody>
          <a:bodyPr/>
          <a:lstStyle/>
          <a:p>
            <a:r>
              <a:rPr lang="de-DE"/>
              <a:t>Rollenkarte zur Bürgerratssitzung: "Soll ChatGPT verboten werden?"</a:t>
            </a:r>
          </a:p>
        </p:txBody>
      </p:sp>
      <p:sp>
        <p:nvSpPr>
          <p:cNvPr id="6" name="Foliennummernplatzhalter 5">
            <a:extLst>
              <a:ext uri="{FF2B5EF4-FFF2-40B4-BE49-F238E27FC236}">
                <a16:creationId xmlns:a16="http://schemas.microsoft.com/office/drawing/2014/main" id="{1EEB1589-C5AE-C4F9-8AAD-D9E7DF6D4FA7}"/>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810484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28A11-8BE8-05CB-8D73-C9639AA332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D66B91B-58F4-0538-61CA-D19BAB09DDB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E8F9A1-2552-A9C1-F4F6-4092AA51D0B9}"/>
              </a:ext>
            </a:extLst>
          </p:cNvPr>
          <p:cNvSpPr>
            <a:spLocks noGrp="1"/>
          </p:cNvSpPr>
          <p:nvPr>
            <p:ph type="dt" sz="half" idx="10"/>
          </p:nvPr>
        </p:nvSpPr>
        <p:spPr/>
        <p:txBody>
          <a:bodyPr/>
          <a:lstStyle/>
          <a:p>
            <a:fld id="{54796A26-5C59-450F-B84D-93212E6CD542}" type="datetime1">
              <a:rPr lang="de-DE" smtClean="0"/>
              <a:t>13.03.24</a:t>
            </a:fld>
            <a:endParaRPr lang="de-DE"/>
          </a:p>
        </p:txBody>
      </p:sp>
      <p:sp>
        <p:nvSpPr>
          <p:cNvPr id="5" name="Fußzeilenplatzhalter 4">
            <a:extLst>
              <a:ext uri="{FF2B5EF4-FFF2-40B4-BE49-F238E27FC236}">
                <a16:creationId xmlns:a16="http://schemas.microsoft.com/office/drawing/2014/main" id="{4DB960BE-21FE-23F6-19B5-E4467E5A01CE}"/>
              </a:ext>
            </a:extLst>
          </p:cNvPr>
          <p:cNvSpPr>
            <a:spLocks noGrp="1"/>
          </p:cNvSpPr>
          <p:nvPr>
            <p:ph type="ftr" sz="quarter" idx="11"/>
          </p:nvPr>
        </p:nvSpPr>
        <p:spPr/>
        <p:txBody>
          <a:bodyPr/>
          <a:lstStyle/>
          <a:p>
            <a:r>
              <a:rPr lang="de-DE"/>
              <a:t>Rollenkarte zur Bürgerratssitzung: "Soll ChatGPT verboten werden?"</a:t>
            </a:r>
          </a:p>
        </p:txBody>
      </p:sp>
      <p:sp>
        <p:nvSpPr>
          <p:cNvPr id="6" name="Foliennummernplatzhalter 5">
            <a:extLst>
              <a:ext uri="{FF2B5EF4-FFF2-40B4-BE49-F238E27FC236}">
                <a16:creationId xmlns:a16="http://schemas.microsoft.com/office/drawing/2014/main" id="{453E106A-B03E-110B-BFDF-57B395116A6B}"/>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205259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A5024-6196-CD46-78DA-84DA55F0377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8FDA3C8-D15B-D568-DC0E-6E9058210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CF70730-DED9-DA44-6F1B-E90325620F36}"/>
              </a:ext>
            </a:extLst>
          </p:cNvPr>
          <p:cNvSpPr>
            <a:spLocks noGrp="1"/>
          </p:cNvSpPr>
          <p:nvPr>
            <p:ph type="dt" sz="half" idx="10"/>
          </p:nvPr>
        </p:nvSpPr>
        <p:spPr/>
        <p:txBody>
          <a:bodyPr/>
          <a:lstStyle/>
          <a:p>
            <a:fld id="{4BAE39EB-1325-4BDD-9424-B62326EA6EA0}" type="datetime1">
              <a:rPr lang="de-DE" smtClean="0"/>
              <a:t>13.03.24</a:t>
            </a:fld>
            <a:endParaRPr lang="de-DE"/>
          </a:p>
        </p:txBody>
      </p:sp>
      <p:sp>
        <p:nvSpPr>
          <p:cNvPr id="5" name="Fußzeilenplatzhalter 4">
            <a:extLst>
              <a:ext uri="{FF2B5EF4-FFF2-40B4-BE49-F238E27FC236}">
                <a16:creationId xmlns:a16="http://schemas.microsoft.com/office/drawing/2014/main" id="{B1D49AA1-B9E2-5391-17FA-458902237D52}"/>
              </a:ext>
            </a:extLst>
          </p:cNvPr>
          <p:cNvSpPr>
            <a:spLocks noGrp="1"/>
          </p:cNvSpPr>
          <p:nvPr>
            <p:ph type="ftr" sz="quarter" idx="11"/>
          </p:nvPr>
        </p:nvSpPr>
        <p:spPr/>
        <p:txBody>
          <a:bodyPr/>
          <a:lstStyle/>
          <a:p>
            <a:r>
              <a:rPr lang="de-DE"/>
              <a:t>Rollenkarte zur Bürgerratssitzung: "Soll ChatGPT verboten werden?"</a:t>
            </a:r>
          </a:p>
        </p:txBody>
      </p:sp>
      <p:sp>
        <p:nvSpPr>
          <p:cNvPr id="6" name="Foliennummernplatzhalter 5">
            <a:extLst>
              <a:ext uri="{FF2B5EF4-FFF2-40B4-BE49-F238E27FC236}">
                <a16:creationId xmlns:a16="http://schemas.microsoft.com/office/drawing/2014/main" id="{39A0AB07-8FA7-D156-0C01-2CCA303DDF9D}"/>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144954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ECBDB-F43A-F66D-9949-A5A10B552B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1C10D5B-B067-ABC5-0F22-D36847FCDDA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DD6CBE8-1FBD-A01C-5FA4-47D5CA1ABA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E379A8B-F751-2D93-EBC4-6D4FE558FBD8}"/>
              </a:ext>
            </a:extLst>
          </p:cNvPr>
          <p:cNvSpPr>
            <a:spLocks noGrp="1"/>
          </p:cNvSpPr>
          <p:nvPr>
            <p:ph type="dt" sz="half" idx="10"/>
          </p:nvPr>
        </p:nvSpPr>
        <p:spPr/>
        <p:txBody>
          <a:bodyPr/>
          <a:lstStyle/>
          <a:p>
            <a:fld id="{20AEBF0D-4802-49F7-9987-1B2BF99B8366}" type="datetime1">
              <a:rPr lang="de-DE" smtClean="0"/>
              <a:t>13.03.24</a:t>
            </a:fld>
            <a:endParaRPr lang="de-DE"/>
          </a:p>
        </p:txBody>
      </p:sp>
      <p:sp>
        <p:nvSpPr>
          <p:cNvPr id="6" name="Fußzeilenplatzhalter 5">
            <a:extLst>
              <a:ext uri="{FF2B5EF4-FFF2-40B4-BE49-F238E27FC236}">
                <a16:creationId xmlns:a16="http://schemas.microsoft.com/office/drawing/2014/main" id="{3466CA6F-6B0D-D892-2516-8029A9362096}"/>
              </a:ext>
            </a:extLst>
          </p:cNvPr>
          <p:cNvSpPr>
            <a:spLocks noGrp="1"/>
          </p:cNvSpPr>
          <p:nvPr>
            <p:ph type="ftr" sz="quarter" idx="11"/>
          </p:nvPr>
        </p:nvSpPr>
        <p:spPr/>
        <p:txBody>
          <a:bodyPr/>
          <a:lstStyle/>
          <a:p>
            <a:r>
              <a:rPr lang="de-DE"/>
              <a:t>Rollenkarte zur Bürgerratssitzung: "Soll ChatGPT verboten werden?"</a:t>
            </a:r>
          </a:p>
        </p:txBody>
      </p:sp>
      <p:sp>
        <p:nvSpPr>
          <p:cNvPr id="7" name="Foliennummernplatzhalter 6">
            <a:extLst>
              <a:ext uri="{FF2B5EF4-FFF2-40B4-BE49-F238E27FC236}">
                <a16:creationId xmlns:a16="http://schemas.microsoft.com/office/drawing/2014/main" id="{615ABD18-C0E8-68DA-D803-7AD7A7F6A086}"/>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2667087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7B4AA-DE98-B828-5ACF-F59AD19227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1010B52-A424-6803-EDF0-EA83159FE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8CA1D30-0F9D-9AE0-DBE7-4BEF2BD0CB9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A9D707D-F72E-C56F-6182-D58CFA92C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9F7C0FC-DD8D-03E2-2CB1-79428FC0FED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E02C1C-19A1-9FFF-0839-3398FBF59776}"/>
              </a:ext>
            </a:extLst>
          </p:cNvPr>
          <p:cNvSpPr>
            <a:spLocks noGrp="1"/>
          </p:cNvSpPr>
          <p:nvPr>
            <p:ph type="dt" sz="half" idx="10"/>
          </p:nvPr>
        </p:nvSpPr>
        <p:spPr/>
        <p:txBody>
          <a:bodyPr/>
          <a:lstStyle/>
          <a:p>
            <a:fld id="{B108330E-628A-44F3-96C2-61B75FDEA52C}" type="datetime1">
              <a:rPr lang="de-DE" smtClean="0"/>
              <a:t>13.03.24</a:t>
            </a:fld>
            <a:endParaRPr lang="de-DE"/>
          </a:p>
        </p:txBody>
      </p:sp>
      <p:sp>
        <p:nvSpPr>
          <p:cNvPr id="8" name="Fußzeilenplatzhalter 7">
            <a:extLst>
              <a:ext uri="{FF2B5EF4-FFF2-40B4-BE49-F238E27FC236}">
                <a16:creationId xmlns:a16="http://schemas.microsoft.com/office/drawing/2014/main" id="{FEF5D8EE-B509-E462-CFBC-9F47D795231E}"/>
              </a:ext>
            </a:extLst>
          </p:cNvPr>
          <p:cNvSpPr>
            <a:spLocks noGrp="1"/>
          </p:cNvSpPr>
          <p:nvPr>
            <p:ph type="ftr" sz="quarter" idx="11"/>
          </p:nvPr>
        </p:nvSpPr>
        <p:spPr/>
        <p:txBody>
          <a:bodyPr/>
          <a:lstStyle/>
          <a:p>
            <a:r>
              <a:rPr lang="de-DE"/>
              <a:t>Rollenkarte zur Bürgerratssitzung: "Soll ChatGPT verboten werden?"</a:t>
            </a:r>
          </a:p>
        </p:txBody>
      </p:sp>
      <p:sp>
        <p:nvSpPr>
          <p:cNvPr id="9" name="Foliennummernplatzhalter 8">
            <a:extLst>
              <a:ext uri="{FF2B5EF4-FFF2-40B4-BE49-F238E27FC236}">
                <a16:creationId xmlns:a16="http://schemas.microsoft.com/office/drawing/2014/main" id="{6483FCA8-E984-5CB3-9CFC-31BDBDDDE9AE}"/>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1002742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D22A0-A8D9-91D0-B409-9ABFA771BAB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BBA70CD-B641-1449-BC5C-371B2346795A}"/>
              </a:ext>
            </a:extLst>
          </p:cNvPr>
          <p:cNvSpPr>
            <a:spLocks noGrp="1"/>
          </p:cNvSpPr>
          <p:nvPr>
            <p:ph type="dt" sz="half" idx="10"/>
          </p:nvPr>
        </p:nvSpPr>
        <p:spPr/>
        <p:txBody>
          <a:bodyPr/>
          <a:lstStyle/>
          <a:p>
            <a:fld id="{A52AE386-BAF7-4EBF-92CA-222888F1E6F9}" type="datetime1">
              <a:rPr lang="de-DE" smtClean="0"/>
              <a:t>13.03.24</a:t>
            </a:fld>
            <a:endParaRPr lang="de-DE"/>
          </a:p>
        </p:txBody>
      </p:sp>
      <p:sp>
        <p:nvSpPr>
          <p:cNvPr id="4" name="Fußzeilenplatzhalter 3">
            <a:extLst>
              <a:ext uri="{FF2B5EF4-FFF2-40B4-BE49-F238E27FC236}">
                <a16:creationId xmlns:a16="http://schemas.microsoft.com/office/drawing/2014/main" id="{FC076DE4-35E9-712F-BC32-2C638CFB29F2}"/>
              </a:ext>
            </a:extLst>
          </p:cNvPr>
          <p:cNvSpPr>
            <a:spLocks noGrp="1"/>
          </p:cNvSpPr>
          <p:nvPr>
            <p:ph type="ftr" sz="quarter" idx="11"/>
          </p:nvPr>
        </p:nvSpPr>
        <p:spPr/>
        <p:txBody>
          <a:bodyPr/>
          <a:lstStyle/>
          <a:p>
            <a:r>
              <a:rPr lang="de-DE"/>
              <a:t>Rollenkarte zur Bürgerratssitzung: "Soll ChatGPT verboten werden?"</a:t>
            </a:r>
          </a:p>
        </p:txBody>
      </p:sp>
      <p:sp>
        <p:nvSpPr>
          <p:cNvPr id="5" name="Foliennummernplatzhalter 4">
            <a:extLst>
              <a:ext uri="{FF2B5EF4-FFF2-40B4-BE49-F238E27FC236}">
                <a16:creationId xmlns:a16="http://schemas.microsoft.com/office/drawing/2014/main" id="{259457ED-0F33-6A8B-CFD0-3F00CD3D464B}"/>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300449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36AF-6378-951F-B225-906003293B6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C134254-7769-22DA-3574-916D8F6FE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05AAD5C-C2D6-42C6-191A-7789C56E4808}"/>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5" name="Fußzeilenplatzhalter 4">
            <a:extLst>
              <a:ext uri="{FF2B5EF4-FFF2-40B4-BE49-F238E27FC236}">
                <a16:creationId xmlns:a16="http://schemas.microsoft.com/office/drawing/2014/main" id="{F8A35C7C-1315-8FFE-59DF-A0AFF30F8D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5AC67E-DE2D-3970-3D86-D6FDDEA086E0}"/>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42893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83E466-C2DC-748C-B7AA-FCEB1CC54579}"/>
              </a:ext>
            </a:extLst>
          </p:cNvPr>
          <p:cNvSpPr>
            <a:spLocks noGrp="1"/>
          </p:cNvSpPr>
          <p:nvPr>
            <p:ph type="dt" sz="half" idx="10"/>
          </p:nvPr>
        </p:nvSpPr>
        <p:spPr/>
        <p:txBody>
          <a:bodyPr/>
          <a:lstStyle/>
          <a:p>
            <a:fld id="{BF526222-769B-4479-B46E-28DB9F6739E9}" type="datetime1">
              <a:rPr lang="de-DE" smtClean="0"/>
              <a:t>13.03.24</a:t>
            </a:fld>
            <a:endParaRPr lang="de-DE"/>
          </a:p>
        </p:txBody>
      </p:sp>
      <p:sp>
        <p:nvSpPr>
          <p:cNvPr id="3" name="Fußzeilenplatzhalter 2">
            <a:extLst>
              <a:ext uri="{FF2B5EF4-FFF2-40B4-BE49-F238E27FC236}">
                <a16:creationId xmlns:a16="http://schemas.microsoft.com/office/drawing/2014/main" id="{0E53A05C-B4AE-FE0E-7BAE-4390F9A7ABE3}"/>
              </a:ext>
            </a:extLst>
          </p:cNvPr>
          <p:cNvSpPr>
            <a:spLocks noGrp="1"/>
          </p:cNvSpPr>
          <p:nvPr>
            <p:ph type="ftr" sz="quarter" idx="11"/>
          </p:nvPr>
        </p:nvSpPr>
        <p:spPr/>
        <p:txBody>
          <a:bodyPr/>
          <a:lstStyle/>
          <a:p>
            <a:r>
              <a:rPr lang="de-DE"/>
              <a:t>Rollenkarte zur Bürgerratssitzung: "Soll ChatGPT verboten werden?"</a:t>
            </a:r>
          </a:p>
        </p:txBody>
      </p:sp>
      <p:sp>
        <p:nvSpPr>
          <p:cNvPr id="4" name="Foliennummernplatzhalter 3">
            <a:extLst>
              <a:ext uri="{FF2B5EF4-FFF2-40B4-BE49-F238E27FC236}">
                <a16:creationId xmlns:a16="http://schemas.microsoft.com/office/drawing/2014/main" id="{CE9F17C0-4C88-EDD0-9F3C-3BDD07448F70}"/>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162652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A555F-9EC2-12BE-D15A-AE780316E99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F7FA5F3-7C9B-81A2-ABA4-58C305B4E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5D293B0-4D30-EE3F-B412-173724051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093E538-84D2-F94A-6C1B-B2150A4F131D}"/>
              </a:ext>
            </a:extLst>
          </p:cNvPr>
          <p:cNvSpPr>
            <a:spLocks noGrp="1"/>
          </p:cNvSpPr>
          <p:nvPr>
            <p:ph type="dt" sz="half" idx="10"/>
          </p:nvPr>
        </p:nvSpPr>
        <p:spPr/>
        <p:txBody>
          <a:bodyPr/>
          <a:lstStyle/>
          <a:p>
            <a:fld id="{C5748327-7354-4028-BA3A-0735B5DA9EB3}" type="datetime1">
              <a:rPr lang="de-DE" smtClean="0"/>
              <a:t>13.03.24</a:t>
            </a:fld>
            <a:endParaRPr lang="de-DE"/>
          </a:p>
        </p:txBody>
      </p:sp>
      <p:sp>
        <p:nvSpPr>
          <p:cNvPr id="6" name="Fußzeilenplatzhalter 5">
            <a:extLst>
              <a:ext uri="{FF2B5EF4-FFF2-40B4-BE49-F238E27FC236}">
                <a16:creationId xmlns:a16="http://schemas.microsoft.com/office/drawing/2014/main" id="{B65D16CE-E677-1F71-D825-3ED6154DE70D}"/>
              </a:ext>
            </a:extLst>
          </p:cNvPr>
          <p:cNvSpPr>
            <a:spLocks noGrp="1"/>
          </p:cNvSpPr>
          <p:nvPr>
            <p:ph type="ftr" sz="quarter" idx="11"/>
          </p:nvPr>
        </p:nvSpPr>
        <p:spPr/>
        <p:txBody>
          <a:bodyPr/>
          <a:lstStyle/>
          <a:p>
            <a:r>
              <a:rPr lang="de-DE"/>
              <a:t>Rollenkarte zur Bürgerratssitzung: "Soll ChatGPT verboten werden?"</a:t>
            </a:r>
          </a:p>
        </p:txBody>
      </p:sp>
      <p:sp>
        <p:nvSpPr>
          <p:cNvPr id="7" name="Foliennummernplatzhalter 6">
            <a:extLst>
              <a:ext uri="{FF2B5EF4-FFF2-40B4-BE49-F238E27FC236}">
                <a16:creationId xmlns:a16="http://schemas.microsoft.com/office/drawing/2014/main" id="{E79E17D1-BD80-78B4-7780-EE70E9D1C8C0}"/>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2543729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79B2E-9084-9491-7673-3FCA7A78488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98DE1FD-BCFF-BD52-4623-9E922C294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E21A387-3878-127D-39BA-6A5FA1DF0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C10E06E-F3A5-E215-63F3-C020E1C96C5E}"/>
              </a:ext>
            </a:extLst>
          </p:cNvPr>
          <p:cNvSpPr>
            <a:spLocks noGrp="1"/>
          </p:cNvSpPr>
          <p:nvPr>
            <p:ph type="dt" sz="half" idx="10"/>
          </p:nvPr>
        </p:nvSpPr>
        <p:spPr/>
        <p:txBody>
          <a:bodyPr/>
          <a:lstStyle/>
          <a:p>
            <a:fld id="{648F1049-4B77-4391-A1A2-6CA073C98232}" type="datetime1">
              <a:rPr lang="de-DE" smtClean="0"/>
              <a:t>13.03.24</a:t>
            </a:fld>
            <a:endParaRPr lang="de-DE"/>
          </a:p>
        </p:txBody>
      </p:sp>
      <p:sp>
        <p:nvSpPr>
          <p:cNvPr id="6" name="Fußzeilenplatzhalter 5">
            <a:extLst>
              <a:ext uri="{FF2B5EF4-FFF2-40B4-BE49-F238E27FC236}">
                <a16:creationId xmlns:a16="http://schemas.microsoft.com/office/drawing/2014/main" id="{17455B7E-B643-1BB5-0558-F29F67F4FD4A}"/>
              </a:ext>
            </a:extLst>
          </p:cNvPr>
          <p:cNvSpPr>
            <a:spLocks noGrp="1"/>
          </p:cNvSpPr>
          <p:nvPr>
            <p:ph type="ftr" sz="quarter" idx="11"/>
          </p:nvPr>
        </p:nvSpPr>
        <p:spPr/>
        <p:txBody>
          <a:bodyPr/>
          <a:lstStyle/>
          <a:p>
            <a:r>
              <a:rPr lang="de-DE"/>
              <a:t>Rollenkarte zur Bürgerratssitzung: "Soll ChatGPT verboten werden?"</a:t>
            </a:r>
          </a:p>
        </p:txBody>
      </p:sp>
      <p:sp>
        <p:nvSpPr>
          <p:cNvPr id="7" name="Foliennummernplatzhalter 6">
            <a:extLst>
              <a:ext uri="{FF2B5EF4-FFF2-40B4-BE49-F238E27FC236}">
                <a16:creationId xmlns:a16="http://schemas.microsoft.com/office/drawing/2014/main" id="{6D1A8C25-72A1-769E-9632-0FCFA861E468}"/>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2882692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8E739-66A2-4A9B-7396-761BDAD409A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3A4379E-E5C5-0437-34A5-9586F7D26E7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7A6806-EB39-D049-F437-E7B7E189D6C3}"/>
              </a:ext>
            </a:extLst>
          </p:cNvPr>
          <p:cNvSpPr>
            <a:spLocks noGrp="1"/>
          </p:cNvSpPr>
          <p:nvPr>
            <p:ph type="dt" sz="half" idx="10"/>
          </p:nvPr>
        </p:nvSpPr>
        <p:spPr/>
        <p:txBody>
          <a:bodyPr/>
          <a:lstStyle/>
          <a:p>
            <a:fld id="{98E23A16-6150-4879-8A3A-2A168C31A099}" type="datetime1">
              <a:rPr lang="de-DE" smtClean="0"/>
              <a:t>13.03.24</a:t>
            </a:fld>
            <a:endParaRPr lang="de-DE"/>
          </a:p>
        </p:txBody>
      </p:sp>
      <p:sp>
        <p:nvSpPr>
          <p:cNvPr id="5" name="Fußzeilenplatzhalter 4">
            <a:extLst>
              <a:ext uri="{FF2B5EF4-FFF2-40B4-BE49-F238E27FC236}">
                <a16:creationId xmlns:a16="http://schemas.microsoft.com/office/drawing/2014/main" id="{70AC22BB-86D0-0760-3DF8-FFA37DB5DD89}"/>
              </a:ext>
            </a:extLst>
          </p:cNvPr>
          <p:cNvSpPr>
            <a:spLocks noGrp="1"/>
          </p:cNvSpPr>
          <p:nvPr>
            <p:ph type="ftr" sz="quarter" idx="11"/>
          </p:nvPr>
        </p:nvSpPr>
        <p:spPr/>
        <p:txBody>
          <a:bodyPr/>
          <a:lstStyle/>
          <a:p>
            <a:r>
              <a:rPr lang="de-DE"/>
              <a:t>Rollenkarte zur Bürgerratssitzung: "Soll ChatGPT verboten werden?"</a:t>
            </a:r>
          </a:p>
        </p:txBody>
      </p:sp>
      <p:sp>
        <p:nvSpPr>
          <p:cNvPr id="6" name="Foliennummernplatzhalter 5">
            <a:extLst>
              <a:ext uri="{FF2B5EF4-FFF2-40B4-BE49-F238E27FC236}">
                <a16:creationId xmlns:a16="http://schemas.microsoft.com/office/drawing/2014/main" id="{C2139CE2-BF8E-8494-D538-88046BE0C7D5}"/>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937911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06A0E3C-07D7-BA65-904A-6855C46CC6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2B5A9EA-C407-E36C-7C4D-318FFEA5821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D0AD84-6A53-A15F-C548-78A6C251843A}"/>
              </a:ext>
            </a:extLst>
          </p:cNvPr>
          <p:cNvSpPr>
            <a:spLocks noGrp="1"/>
          </p:cNvSpPr>
          <p:nvPr>
            <p:ph type="dt" sz="half" idx="10"/>
          </p:nvPr>
        </p:nvSpPr>
        <p:spPr/>
        <p:txBody>
          <a:bodyPr/>
          <a:lstStyle/>
          <a:p>
            <a:fld id="{480E0086-085A-4682-B319-0A563F40FA00}" type="datetime1">
              <a:rPr lang="de-DE" smtClean="0"/>
              <a:t>13.03.24</a:t>
            </a:fld>
            <a:endParaRPr lang="de-DE"/>
          </a:p>
        </p:txBody>
      </p:sp>
      <p:sp>
        <p:nvSpPr>
          <p:cNvPr id="5" name="Fußzeilenplatzhalter 4">
            <a:extLst>
              <a:ext uri="{FF2B5EF4-FFF2-40B4-BE49-F238E27FC236}">
                <a16:creationId xmlns:a16="http://schemas.microsoft.com/office/drawing/2014/main" id="{28AAD81D-C266-E389-9D5E-57858F6FEB84}"/>
              </a:ext>
            </a:extLst>
          </p:cNvPr>
          <p:cNvSpPr>
            <a:spLocks noGrp="1"/>
          </p:cNvSpPr>
          <p:nvPr>
            <p:ph type="ftr" sz="quarter" idx="11"/>
          </p:nvPr>
        </p:nvSpPr>
        <p:spPr/>
        <p:txBody>
          <a:bodyPr/>
          <a:lstStyle/>
          <a:p>
            <a:r>
              <a:rPr lang="de-DE"/>
              <a:t>Rollenkarte zur Bürgerratssitzung: "Soll ChatGPT verboten werden?"</a:t>
            </a:r>
          </a:p>
        </p:txBody>
      </p:sp>
      <p:sp>
        <p:nvSpPr>
          <p:cNvPr id="6" name="Foliennummernplatzhalter 5">
            <a:extLst>
              <a:ext uri="{FF2B5EF4-FFF2-40B4-BE49-F238E27FC236}">
                <a16:creationId xmlns:a16="http://schemas.microsoft.com/office/drawing/2014/main" id="{514446C4-C242-7F4F-71A6-6663C2B687BE}"/>
              </a:ext>
            </a:extLst>
          </p:cNvPr>
          <p:cNvSpPr>
            <a:spLocks noGrp="1"/>
          </p:cNvSpPr>
          <p:nvPr>
            <p:ph type="sldNum" sz="quarter" idx="12"/>
          </p:nvPr>
        </p:nvSpPr>
        <p:spPr/>
        <p:txBody>
          <a:bodyPr/>
          <a:lstStyle/>
          <a:p>
            <a:fld id="{5D86B01A-C318-48CB-B36E-6CDF4A2BBF61}" type="slidenum">
              <a:rPr lang="de-DE" smtClean="0"/>
              <a:t>‹#›</a:t>
            </a:fld>
            <a:endParaRPr lang="de-DE"/>
          </a:p>
        </p:txBody>
      </p:sp>
    </p:spTree>
    <p:extLst>
      <p:ext uri="{BB962C8B-B14F-4D97-AF65-F5344CB8AC3E}">
        <p14:creationId xmlns:p14="http://schemas.microsoft.com/office/powerpoint/2010/main" val="337715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7F2A0-6D5B-7A52-4767-29F8B13C15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B715D03-E730-BC43-BAA9-CA392C65132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714949-33B4-CD44-4393-C7FD92BBF4B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C221789-8503-4B76-AD42-7A67D00D043A}"/>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6" name="Fußzeilenplatzhalter 5">
            <a:extLst>
              <a:ext uri="{FF2B5EF4-FFF2-40B4-BE49-F238E27FC236}">
                <a16:creationId xmlns:a16="http://schemas.microsoft.com/office/drawing/2014/main" id="{E1FB6C03-70DF-D355-F916-C6B2C9DDAD2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C564EDE-DECF-6DA3-C0BD-3FD790AC90D1}"/>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407354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8ADCB-3B92-F62C-AE19-FCCE065C17F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C78C093-C8C5-FDE7-3CE3-5873567FC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9FD061F-1960-F6BD-D40F-A9B9B18E279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1745B25-420E-120A-A72D-DF5FD85A8C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CE38AFF-66B7-06AE-E9C8-C5F0FEA36A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FD41C60-1646-B4A3-CDDD-0124D319A9D7}"/>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8" name="Fußzeilenplatzhalter 7">
            <a:extLst>
              <a:ext uri="{FF2B5EF4-FFF2-40B4-BE49-F238E27FC236}">
                <a16:creationId xmlns:a16="http://schemas.microsoft.com/office/drawing/2014/main" id="{17D23C4C-98A0-FB2B-4B30-44023E2800E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6D0C36A-4880-421B-EF47-EF59C8FB28CD}"/>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95105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82CB4-7071-0C31-6B16-2BEE8871E94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B0FF5DD-7BBD-FC81-6D92-D3BD172B2738}"/>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4" name="Fußzeilenplatzhalter 3">
            <a:extLst>
              <a:ext uri="{FF2B5EF4-FFF2-40B4-BE49-F238E27FC236}">
                <a16:creationId xmlns:a16="http://schemas.microsoft.com/office/drawing/2014/main" id="{FFD39983-F0EF-CF25-F451-EA33E8300C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3E5321C-F666-DE42-F73C-244DA112F699}"/>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326449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41BC72-1FA4-E0F0-94BB-05D041812EB9}"/>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3" name="Fußzeilenplatzhalter 2">
            <a:extLst>
              <a:ext uri="{FF2B5EF4-FFF2-40B4-BE49-F238E27FC236}">
                <a16:creationId xmlns:a16="http://schemas.microsoft.com/office/drawing/2014/main" id="{665380B9-032A-7169-4D11-E5DA3717923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C76ED2B-377B-A77B-14E6-FC58BF851303}"/>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146985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D0512-02AD-9841-5916-4A5BA4AA43B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88B7A5A-7772-D560-3743-350262166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4A91509-8F7B-8276-13BA-FFD37F722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7DD5751-B4A8-EF50-D181-568E558239BB}"/>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6" name="Fußzeilenplatzhalter 5">
            <a:extLst>
              <a:ext uri="{FF2B5EF4-FFF2-40B4-BE49-F238E27FC236}">
                <a16:creationId xmlns:a16="http://schemas.microsoft.com/office/drawing/2014/main" id="{5E3207EE-E132-FFB0-B1D5-C1EF41C2C7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7964BC1-F10A-EDE5-C110-FE13A0F0C962}"/>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81273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4DB2C-D9B9-35F5-587D-4DF62FB552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375F017-B40C-ADD2-308C-5F058B195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044C318-EEE8-78D4-F587-BB00D2E57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2EDA2C5-34F2-5783-8338-71BA21345E2B}"/>
              </a:ext>
            </a:extLst>
          </p:cNvPr>
          <p:cNvSpPr>
            <a:spLocks noGrp="1"/>
          </p:cNvSpPr>
          <p:nvPr>
            <p:ph type="dt" sz="half" idx="10"/>
          </p:nvPr>
        </p:nvSpPr>
        <p:spPr/>
        <p:txBody>
          <a:bodyPr/>
          <a:lstStyle/>
          <a:p>
            <a:fld id="{F7059F9A-951C-4238-B89C-F8EF91CD8D76}" type="datetimeFigureOut">
              <a:rPr lang="de-DE" smtClean="0"/>
              <a:t>13.03.24</a:t>
            </a:fld>
            <a:endParaRPr lang="de-DE"/>
          </a:p>
        </p:txBody>
      </p:sp>
      <p:sp>
        <p:nvSpPr>
          <p:cNvPr id="6" name="Fußzeilenplatzhalter 5">
            <a:extLst>
              <a:ext uri="{FF2B5EF4-FFF2-40B4-BE49-F238E27FC236}">
                <a16:creationId xmlns:a16="http://schemas.microsoft.com/office/drawing/2014/main" id="{C3265255-463A-1DB3-D575-5F4501910A2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AE81A3-74B1-6F85-1FEC-C44BDE4C8066}"/>
              </a:ext>
            </a:extLst>
          </p:cNvPr>
          <p:cNvSpPr>
            <a:spLocks noGrp="1"/>
          </p:cNvSpPr>
          <p:nvPr>
            <p:ph type="sldNum" sz="quarter" idx="12"/>
          </p:nvPr>
        </p:nvSpPr>
        <p:spPr/>
        <p:txBody>
          <a:bodyPr/>
          <a:lstStyle/>
          <a:p>
            <a:fld id="{D68044E2-62A3-44B3-963C-D4BAFA4C33B2}" type="slidenum">
              <a:rPr lang="de-DE" smtClean="0"/>
              <a:t>‹#›</a:t>
            </a:fld>
            <a:endParaRPr lang="de-DE"/>
          </a:p>
        </p:txBody>
      </p:sp>
    </p:spTree>
    <p:extLst>
      <p:ext uri="{BB962C8B-B14F-4D97-AF65-F5344CB8AC3E}">
        <p14:creationId xmlns:p14="http://schemas.microsoft.com/office/powerpoint/2010/main" val="328227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F6E7EA-DFD7-7821-42A5-F3D76D4DA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742B117-B752-7411-A824-BC8396F4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E78A55-8306-6E70-C3D1-3A81FD68F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59F9A-951C-4238-B89C-F8EF91CD8D76}" type="datetimeFigureOut">
              <a:rPr lang="de-DE" smtClean="0"/>
              <a:t>13.03.24</a:t>
            </a:fld>
            <a:endParaRPr lang="de-DE"/>
          </a:p>
        </p:txBody>
      </p:sp>
      <p:sp>
        <p:nvSpPr>
          <p:cNvPr id="5" name="Fußzeilenplatzhalter 4">
            <a:extLst>
              <a:ext uri="{FF2B5EF4-FFF2-40B4-BE49-F238E27FC236}">
                <a16:creationId xmlns:a16="http://schemas.microsoft.com/office/drawing/2014/main" id="{0AC8931B-07FA-2306-BEE0-0F1701B1A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735438E-794B-D4ED-E5C4-EB3165A5E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044E2-62A3-44B3-963C-D4BAFA4C33B2}" type="slidenum">
              <a:rPr lang="de-DE" smtClean="0"/>
              <a:t>‹#›</a:t>
            </a:fld>
            <a:endParaRPr lang="de-DE"/>
          </a:p>
        </p:txBody>
      </p:sp>
    </p:spTree>
    <p:extLst>
      <p:ext uri="{BB962C8B-B14F-4D97-AF65-F5344CB8AC3E}">
        <p14:creationId xmlns:p14="http://schemas.microsoft.com/office/powerpoint/2010/main" val="9281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643782A-C78D-36E7-F6B7-4314F1409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77378F7-6C24-A9A6-A359-5E7725DBB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8891A58-DA4A-EA80-7EE8-DE35081E3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0F87B-A0B4-4502-AA0B-F244CD7E6BBF}" type="datetimeFigureOut">
              <a:rPr lang="de-DE" smtClean="0"/>
              <a:t>13.03.24</a:t>
            </a:fld>
            <a:endParaRPr lang="de-DE"/>
          </a:p>
        </p:txBody>
      </p:sp>
      <p:sp>
        <p:nvSpPr>
          <p:cNvPr id="5" name="Fußzeilenplatzhalter 4">
            <a:extLst>
              <a:ext uri="{FF2B5EF4-FFF2-40B4-BE49-F238E27FC236}">
                <a16:creationId xmlns:a16="http://schemas.microsoft.com/office/drawing/2014/main" id="{4938BB72-3CBF-315E-8AC9-45053AA7B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82B81A0-29B2-95AB-7873-BAFC5D20A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5B58B-1F9C-48B5-9B0A-999234EAB7A0}" type="slidenum">
              <a:rPr lang="de-DE" smtClean="0"/>
              <a:t>‹#›</a:t>
            </a:fld>
            <a:endParaRPr lang="de-DE"/>
          </a:p>
        </p:txBody>
      </p:sp>
    </p:spTree>
    <p:extLst>
      <p:ext uri="{BB962C8B-B14F-4D97-AF65-F5344CB8AC3E}">
        <p14:creationId xmlns:p14="http://schemas.microsoft.com/office/powerpoint/2010/main" val="2481035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F18836E-D702-8DBA-EB58-9106CDE9F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78D5FC5-1A68-0A92-5AE7-8136195BC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AC65EA-5710-15FB-E00D-551C498A1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000A5-B5D1-491C-A0CA-E7D1B3A213ED}" type="datetime1">
              <a:rPr lang="de-DE" smtClean="0"/>
              <a:t>13.03.24</a:t>
            </a:fld>
            <a:endParaRPr lang="de-DE"/>
          </a:p>
        </p:txBody>
      </p:sp>
      <p:sp>
        <p:nvSpPr>
          <p:cNvPr id="5" name="Fußzeilenplatzhalter 4">
            <a:extLst>
              <a:ext uri="{FF2B5EF4-FFF2-40B4-BE49-F238E27FC236}">
                <a16:creationId xmlns:a16="http://schemas.microsoft.com/office/drawing/2014/main" id="{ABA5F112-FF2F-C1F2-4727-901B24B80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Rollenkarte zur Bürgerratssitzung: "Soll ChatGPT verboten werden?"</a:t>
            </a:r>
          </a:p>
        </p:txBody>
      </p:sp>
      <p:sp>
        <p:nvSpPr>
          <p:cNvPr id="6" name="Foliennummernplatzhalter 5">
            <a:extLst>
              <a:ext uri="{FF2B5EF4-FFF2-40B4-BE49-F238E27FC236}">
                <a16:creationId xmlns:a16="http://schemas.microsoft.com/office/drawing/2014/main" id="{0F46B102-52D6-A976-5645-F05CDDD15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6B01A-C318-48CB-B36E-6CDF4A2BBF61}" type="slidenum">
              <a:rPr lang="de-DE" smtClean="0"/>
              <a:t>‹#›</a:t>
            </a:fld>
            <a:endParaRPr lang="de-DE"/>
          </a:p>
        </p:txBody>
      </p:sp>
    </p:spTree>
    <p:extLst>
      <p:ext uri="{BB962C8B-B14F-4D97-AF65-F5344CB8AC3E}">
        <p14:creationId xmlns:p14="http://schemas.microsoft.com/office/powerpoint/2010/main" val="14278806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tecislava.com/blog/supervised-unsupervised-reinforce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tecislava.com/blog/supervised-unsupervised-reinforcem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tecislava.com/blog/supervised-unsupervised-reinforcemen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openai.com/blog/chatgpt"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5" Type="http://schemas.openxmlformats.org/officeDocument/2006/relationships/image" Target="../media/image22.sv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golem.de/news/kuenstliche-intelligenz-so-funktioniert-chatgpt-2302-171644-2.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golem.de/news/kuenstliche-intelligenz-so-funktioniert-chatgpt-2302-171644-2.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golem.de/news/kuenstliche-intelligenz-so-funktioniert-chatgpt-2302-171644-2.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oekia.ch/GP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FSeTBkrjCmA?start=307&amp;end=63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5.sv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21760-CB7F-BCBA-72D2-65F7D69E214D}"/>
              </a:ext>
            </a:extLst>
          </p:cNvPr>
          <p:cNvSpPr>
            <a:spLocks noGrp="1"/>
          </p:cNvSpPr>
          <p:nvPr>
            <p:ph type="ctrTitle"/>
          </p:nvPr>
        </p:nvSpPr>
        <p:spPr>
          <a:xfrm>
            <a:off x="1524000" y="856892"/>
            <a:ext cx="9144000" cy="2387600"/>
          </a:xfrm>
        </p:spPr>
        <p:txBody>
          <a:bodyPr>
            <a:normAutofit/>
          </a:bodyPr>
          <a:lstStyle/>
          <a:p>
            <a:r>
              <a:rPr lang="de-DE" sz="6600" b="1"/>
              <a:t>Hallo!</a:t>
            </a:r>
          </a:p>
        </p:txBody>
      </p:sp>
      <p:pic>
        <p:nvPicPr>
          <p:cNvPr id="7" name="Grafik 6" descr="Winkegeste Silhouette">
            <a:extLst>
              <a:ext uri="{FF2B5EF4-FFF2-40B4-BE49-F238E27FC236}">
                <a16:creationId xmlns:a16="http://schemas.microsoft.com/office/drawing/2014/main" id="{BF04002B-966D-D619-C58C-FD50F9BCE4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4960" y="3613509"/>
            <a:ext cx="1402080" cy="1402080"/>
          </a:xfrm>
          <a:prstGeom prst="rect">
            <a:avLst/>
          </a:prstGeom>
        </p:spPr>
      </p:pic>
    </p:spTree>
    <p:extLst>
      <p:ext uri="{BB962C8B-B14F-4D97-AF65-F5344CB8AC3E}">
        <p14:creationId xmlns:p14="http://schemas.microsoft.com/office/powerpoint/2010/main" val="34563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pPr marL="0" indent="0">
              <a:buNone/>
            </a:pPr>
            <a:r>
              <a:rPr lang="de-DE" sz="2600"/>
              <a:t>Künstliche Intelligenz beschreibt die Fähigkeit von Maschinen, basierend auf Algorithmen Aufgaben autonom auszuführen und dabei </a:t>
            </a:r>
            <a:r>
              <a:rPr lang="de-DE" sz="2600" b="1"/>
              <a:t>anpassungsfähig auf unbekannte Situationen </a:t>
            </a:r>
            <a:r>
              <a:rPr lang="de-DE" sz="2600"/>
              <a:t>zu reagieren. Ihr Verhalten ähnelt damit dem menschlichen: Sie führen nicht nur repetitive Aufgaben aus, sondern </a:t>
            </a:r>
            <a:r>
              <a:rPr lang="de-DE" sz="2600" b="1"/>
              <a:t>lernen aus Erfolg und Misserfolg </a:t>
            </a:r>
            <a:r>
              <a:rPr lang="de-DE" sz="2600"/>
              <a:t>und passen ihr Verhalten entsprechend an. (</a:t>
            </a:r>
            <a:r>
              <a:rPr lang="de-DE" sz="2600" err="1"/>
              <a:t>mindsquare</a:t>
            </a:r>
            <a:r>
              <a:rPr lang="de-DE" sz="2600"/>
              <a:t> AG)</a:t>
            </a:r>
          </a:p>
        </p:txBody>
      </p:sp>
      <p:sp>
        <p:nvSpPr>
          <p:cNvPr id="6" name="Titel 1">
            <a:extLst>
              <a:ext uri="{FF2B5EF4-FFF2-40B4-BE49-F238E27FC236}">
                <a16:creationId xmlns:a16="http://schemas.microsoft.com/office/drawing/2014/main" id="{E0725960-D134-667E-7D25-7F825C7B1EA9}"/>
              </a:ext>
            </a:extLst>
          </p:cNvPr>
          <p:cNvSpPr>
            <a:spLocks noGrp="1"/>
          </p:cNvSpPr>
          <p:nvPr>
            <p:ph type="title"/>
          </p:nvPr>
        </p:nvSpPr>
        <p:spPr>
          <a:xfrm>
            <a:off x="838200" y="365125"/>
            <a:ext cx="10515600" cy="1325563"/>
          </a:xfrm>
        </p:spPr>
        <p:txBody>
          <a:bodyPr/>
          <a:lstStyle/>
          <a:p>
            <a:r>
              <a:rPr lang="de-DE"/>
              <a:t>Künstliche Intelligenz - Definitionen</a:t>
            </a:r>
          </a:p>
        </p:txBody>
      </p:sp>
    </p:spTree>
    <p:extLst>
      <p:ext uri="{BB962C8B-B14F-4D97-AF65-F5344CB8AC3E}">
        <p14:creationId xmlns:p14="http://schemas.microsoft.com/office/powerpoint/2010/main" val="92543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Künstliche Intelligenz - Definitionen</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fontScale="92500" lnSpcReduction="20000"/>
          </a:bodyPr>
          <a:lstStyle/>
          <a:p>
            <a:r>
              <a:rPr lang="de-DE">
                <a:cs typeface="Calibri"/>
              </a:rPr>
              <a:t>Künstliche Intelligenz ist die Fähigkeit einer Maschine, menschliche Fähigkeiten wie </a:t>
            </a:r>
            <a:r>
              <a:rPr lang="de-DE" b="1">
                <a:cs typeface="Calibri"/>
              </a:rPr>
              <a:t>logisches Denken</a:t>
            </a:r>
            <a:r>
              <a:rPr lang="de-DE">
                <a:cs typeface="Calibri"/>
              </a:rPr>
              <a:t>, </a:t>
            </a:r>
            <a:r>
              <a:rPr lang="de-DE" b="1">
                <a:cs typeface="Calibri"/>
              </a:rPr>
              <a:t>Lernen</a:t>
            </a:r>
            <a:r>
              <a:rPr lang="de-DE">
                <a:cs typeface="Calibri"/>
              </a:rPr>
              <a:t>, </a:t>
            </a:r>
            <a:r>
              <a:rPr lang="de-DE" b="1">
                <a:cs typeface="Calibri"/>
              </a:rPr>
              <a:t>Planen</a:t>
            </a:r>
            <a:r>
              <a:rPr lang="de-DE">
                <a:cs typeface="Calibri"/>
              </a:rPr>
              <a:t> und </a:t>
            </a:r>
            <a:r>
              <a:rPr lang="de-DE" b="1">
                <a:cs typeface="Calibri"/>
              </a:rPr>
              <a:t>Kreativität</a:t>
            </a:r>
            <a:r>
              <a:rPr lang="de-DE">
                <a:cs typeface="Calibri"/>
              </a:rPr>
              <a:t> zu imitieren. (Europäisches Parlament)</a:t>
            </a:r>
          </a:p>
          <a:p>
            <a:r>
              <a:rPr lang="de-DE">
                <a:cs typeface="Calibri"/>
              </a:rPr>
              <a:t>Die KI, einfach erklärt, ist der Versuch, menschliches Lernen und Denken auf den Computer zu übertragen und ihm damit Intelligenz zu verleihen. Statt für jeden Zweck programmiert zu werden, kann eine KI </a:t>
            </a:r>
            <a:r>
              <a:rPr lang="de-DE" b="1">
                <a:cs typeface="Calibri"/>
              </a:rPr>
              <a:t>eigenständig Antworten finden</a:t>
            </a:r>
            <a:r>
              <a:rPr lang="de-DE">
                <a:cs typeface="Calibri"/>
              </a:rPr>
              <a:t> und </a:t>
            </a:r>
            <a:r>
              <a:rPr lang="de-DE" b="1">
                <a:cs typeface="Calibri"/>
              </a:rPr>
              <a:t>selbstständig Probleme lösen</a:t>
            </a:r>
            <a:r>
              <a:rPr lang="de-DE">
                <a:cs typeface="Calibri"/>
              </a:rPr>
              <a:t>.(Wirtschaftsförderung Bremen)</a:t>
            </a:r>
          </a:p>
          <a:p>
            <a:r>
              <a:rPr lang="de-DE"/>
              <a:t>Künstliche Intelligenz beschreibt die Fähigkeit von Maschinen, basierend auf Algorithmen Aufgaben autonom auszuführen und dabei </a:t>
            </a:r>
            <a:r>
              <a:rPr lang="de-DE" b="1"/>
              <a:t>anpassungsfähig auf unbekannte Situationen </a:t>
            </a:r>
            <a:r>
              <a:rPr lang="de-DE"/>
              <a:t>zu reagieren. Ihr Verhalten ähnelt damit dem menschlichen: Sie führen nicht nur repetitive Aufgaben aus, sondern </a:t>
            </a:r>
            <a:r>
              <a:rPr lang="de-DE" b="1"/>
              <a:t>lernen aus Erfolg und Misserfolg </a:t>
            </a:r>
            <a:r>
              <a:rPr lang="de-DE"/>
              <a:t>und passen ihr Verhalten entsprechend an. (</a:t>
            </a:r>
            <a:r>
              <a:rPr lang="de-DE" err="1"/>
              <a:t>mindsquare</a:t>
            </a:r>
            <a:r>
              <a:rPr lang="de-DE"/>
              <a:t> AG)</a:t>
            </a:r>
            <a:endParaRPr lang="de-DE">
              <a:cs typeface="Calibri"/>
            </a:endParaRPr>
          </a:p>
        </p:txBody>
      </p:sp>
    </p:spTree>
    <p:extLst>
      <p:ext uri="{BB962C8B-B14F-4D97-AF65-F5344CB8AC3E}">
        <p14:creationId xmlns:p14="http://schemas.microsoft.com/office/powerpoint/2010/main" val="54950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abgerundete Ecken 37">
            <a:extLst>
              <a:ext uri="{FF2B5EF4-FFF2-40B4-BE49-F238E27FC236}">
                <a16:creationId xmlns:a16="http://schemas.microsoft.com/office/drawing/2014/main" id="{8815EC99-EFDE-46FC-A287-34E7D5CFC8AE}"/>
              </a:ext>
            </a:extLst>
          </p:cNvPr>
          <p:cNvSpPr/>
          <p:nvPr/>
        </p:nvSpPr>
        <p:spPr>
          <a:xfrm>
            <a:off x="9058970" y="2722365"/>
            <a:ext cx="2810107" cy="263972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b="1">
                <a:solidFill>
                  <a:schemeClr val="tx1"/>
                </a:solidFill>
              </a:rPr>
              <a:t>Transformer</a:t>
            </a:r>
            <a:endParaRPr lang="de-DE" b="1">
              <a:solidFill>
                <a:schemeClr val="tx1"/>
              </a:solidFill>
            </a:endParaRPr>
          </a:p>
        </p:txBody>
      </p:sp>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Large Language Models (LLM)</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a:xfrm>
            <a:off x="838201" y="1825625"/>
            <a:ext cx="7898547" cy="4351338"/>
          </a:xfrm>
        </p:spPr>
        <p:txBody>
          <a:bodyPr vert="horz" lIns="91440" tIns="45720" rIns="91440" bIns="45720" rtlCol="0" anchor="t">
            <a:normAutofit lnSpcReduction="10000"/>
          </a:bodyPr>
          <a:lstStyle/>
          <a:p>
            <a:r>
              <a:rPr lang="de-DE" sz="2400" dirty="0">
                <a:sym typeface="Wingdings" panose="05000000000000000000" pitchFamily="2" charset="2"/>
              </a:rPr>
              <a:t>sind „künstliche Intelligenz“</a:t>
            </a:r>
          </a:p>
          <a:p>
            <a:r>
              <a:rPr lang="de-DE" sz="2400" dirty="0">
                <a:sym typeface="Wingdings" panose="05000000000000000000" pitchFamily="2" charset="2"/>
              </a:rPr>
              <a:t>basieren auf</a:t>
            </a:r>
          </a:p>
          <a:p>
            <a:pPr lvl="1"/>
            <a:r>
              <a:rPr lang="de-DE" sz="2000" dirty="0">
                <a:sym typeface="Wingdings" panose="05000000000000000000" pitchFamily="2" charset="2"/>
              </a:rPr>
              <a:t>maschinellem Lernen (</a:t>
            </a:r>
            <a:r>
              <a:rPr lang="de-DE" sz="2000" i="1" dirty="0" err="1">
                <a:sym typeface="Wingdings" panose="05000000000000000000" pitchFamily="2" charset="2"/>
              </a:rPr>
              <a:t>machine</a:t>
            </a:r>
            <a:r>
              <a:rPr lang="de-DE" sz="2000" i="1" dirty="0">
                <a:sym typeface="Wingdings" panose="05000000000000000000" pitchFamily="2" charset="2"/>
              </a:rPr>
              <a:t> learning</a:t>
            </a:r>
            <a:r>
              <a:rPr lang="de-DE" sz="2000" dirty="0">
                <a:sym typeface="Wingdings" panose="05000000000000000000" pitchFamily="2" charset="2"/>
              </a:rPr>
              <a:t>) mit riesigen Datenmengen</a:t>
            </a:r>
          </a:p>
          <a:p>
            <a:pPr lvl="1"/>
            <a:r>
              <a:rPr lang="de-DE" sz="2000" dirty="0">
                <a:sym typeface="Wingdings" panose="05000000000000000000" pitchFamily="2" charset="2"/>
              </a:rPr>
              <a:t>neuronalen Netzen mit </a:t>
            </a:r>
            <a:r>
              <a:rPr lang="de-DE" sz="2000" b="1" i="1" dirty="0">
                <a:sym typeface="Wingdings" panose="05000000000000000000" pitchFamily="2" charset="2"/>
              </a:rPr>
              <a:t>Transformer</a:t>
            </a:r>
            <a:r>
              <a:rPr lang="de-DE" sz="2000" b="1" dirty="0">
                <a:sym typeface="Wingdings" panose="05000000000000000000" pitchFamily="2" charset="2"/>
              </a:rPr>
              <a:t>-Architektur</a:t>
            </a:r>
          </a:p>
          <a:p>
            <a:r>
              <a:rPr lang="de-DE" sz="2400" dirty="0">
                <a:sym typeface="Wingdings" panose="05000000000000000000" pitchFamily="2" charset="2"/>
              </a:rPr>
              <a:t>Transformer …</a:t>
            </a:r>
          </a:p>
          <a:p>
            <a:pPr lvl="1"/>
            <a:r>
              <a:rPr lang="de-DE" sz="2000" dirty="0">
                <a:sym typeface="Wingdings" panose="05000000000000000000" pitchFamily="2" charset="2"/>
              </a:rPr>
              <a:t>bestehen aus Encoder-Schichten und Decoder-Schichten: </a:t>
            </a:r>
            <a:r>
              <a:rPr lang="de-DE" sz="2000" b="1" dirty="0">
                <a:sym typeface="Wingdings" panose="05000000000000000000" pitchFamily="2" charset="2"/>
              </a:rPr>
              <a:t>Encoder</a:t>
            </a:r>
            <a:r>
              <a:rPr lang="de-DE" sz="2000" dirty="0">
                <a:sym typeface="Wingdings" panose="05000000000000000000" pitchFamily="2" charset="2"/>
              </a:rPr>
              <a:t> verarbeiten die Eingabe zu </a:t>
            </a:r>
            <a:r>
              <a:rPr lang="de-DE" sz="2000" b="1" i="1" dirty="0">
                <a:sym typeface="Wingdings" panose="05000000000000000000" pitchFamily="2" charset="2"/>
              </a:rPr>
              <a:t>Token</a:t>
            </a:r>
            <a:r>
              <a:rPr lang="de-DE" sz="2000" dirty="0">
                <a:sym typeface="Wingdings" panose="05000000000000000000" pitchFamily="2" charset="2"/>
              </a:rPr>
              <a:t>, wie z. B. Wörter oder Satzzeichen, </a:t>
            </a:r>
            <a:r>
              <a:rPr lang="de-DE" sz="2000" b="1" dirty="0">
                <a:sym typeface="Wingdings" panose="05000000000000000000" pitchFamily="2" charset="2"/>
              </a:rPr>
              <a:t>Decoder</a:t>
            </a:r>
            <a:r>
              <a:rPr lang="de-DE" sz="2000" dirty="0">
                <a:sym typeface="Wingdings" panose="05000000000000000000" pitchFamily="2" charset="2"/>
              </a:rPr>
              <a:t> generieren dazu passende Ausgabe.</a:t>
            </a:r>
            <a:endParaRPr lang="de-DE" sz="2000" dirty="0">
              <a:cs typeface="Calibri"/>
            </a:endParaRPr>
          </a:p>
          <a:p>
            <a:pPr lvl="1"/>
            <a:r>
              <a:rPr lang="de-DE" sz="2000" dirty="0">
                <a:sym typeface="Wingdings" panose="05000000000000000000" pitchFamily="2" charset="2"/>
              </a:rPr>
              <a:t>bestehen aus</a:t>
            </a:r>
            <a:r>
              <a:rPr lang="de-DE" sz="2000" i="1" dirty="0">
                <a:sym typeface="Wingdings" panose="05000000000000000000" pitchFamily="2" charset="2"/>
              </a:rPr>
              <a:t> </a:t>
            </a:r>
            <a:r>
              <a:rPr lang="de-DE" sz="2000" i="1" dirty="0" err="1">
                <a:sym typeface="Wingdings" panose="05000000000000000000" pitchFamily="2" charset="2"/>
              </a:rPr>
              <a:t>Feedforward</a:t>
            </a:r>
            <a:r>
              <a:rPr lang="de-DE" sz="2000" dirty="0">
                <a:sym typeface="Wingdings" panose="05000000000000000000" pitchFamily="2" charset="2"/>
              </a:rPr>
              <a:t>-Netzwerken: basierend auf dem „</a:t>
            </a:r>
            <a:r>
              <a:rPr lang="de-DE" sz="2000" i="1" dirty="0" err="1">
                <a:sym typeface="Wingdings" panose="05000000000000000000" pitchFamily="2" charset="2"/>
              </a:rPr>
              <a:t>tokenized</a:t>
            </a:r>
            <a:r>
              <a:rPr lang="de-DE" sz="2000" dirty="0">
                <a:sym typeface="Wingdings" panose="05000000000000000000" pitchFamily="2" charset="2"/>
              </a:rPr>
              <a:t>“ Input und dem bisher generierten Output wird weiterer Output generiert.</a:t>
            </a:r>
            <a:endParaRPr lang="de-DE" sz="2000" dirty="0">
              <a:cs typeface="Calibri"/>
            </a:endParaRPr>
          </a:p>
          <a:p>
            <a:pPr lvl="1"/>
            <a:r>
              <a:rPr lang="de-DE" sz="2000" dirty="0">
                <a:sym typeface="Wingdings" panose="05000000000000000000" pitchFamily="2" charset="2"/>
              </a:rPr>
              <a:t>gehen nicht sequenziell vor, sondern weisen bestimmten Wörtern in Kontexten mehr Relevanz (Aufmerksamkeit) zu.  können also sozusagen „Kontexte verstehen“</a:t>
            </a:r>
            <a:endParaRPr lang="de-DE" dirty="0">
              <a:cs typeface="Calibri"/>
            </a:endParaRPr>
          </a:p>
        </p:txBody>
      </p:sp>
      <p:sp>
        <p:nvSpPr>
          <p:cNvPr id="7" name="Rechteck: abgerundete Ecken 6">
            <a:extLst>
              <a:ext uri="{FF2B5EF4-FFF2-40B4-BE49-F238E27FC236}">
                <a16:creationId xmlns:a16="http://schemas.microsoft.com/office/drawing/2014/main" id="{1D11BD4D-C9E3-7E21-95B6-3A9963BA0704}"/>
              </a:ext>
            </a:extLst>
          </p:cNvPr>
          <p:cNvSpPr/>
          <p:nvPr/>
        </p:nvSpPr>
        <p:spPr>
          <a:xfrm>
            <a:off x="8957217" y="2162905"/>
            <a:ext cx="1733084" cy="31223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Texteingabe/Prompt</a:t>
            </a:r>
          </a:p>
        </p:txBody>
      </p:sp>
      <p:sp>
        <p:nvSpPr>
          <p:cNvPr id="8" name="Rechteck: abgerundete Ecken 7">
            <a:extLst>
              <a:ext uri="{FF2B5EF4-FFF2-40B4-BE49-F238E27FC236}">
                <a16:creationId xmlns:a16="http://schemas.microsoft.com/office/drawing/2014/main" id="{8DB6F9C4-5FED-FBAA-EC64-DB4BFE44257C}"/>
              </a:ext>
            </a:extLst>
          </p:cNvPr>
          <p:cNvSpPr/>
          <p:nvPr/>
        </p:nvSpPr>
        <p:spPr>
          <a:xfrm>
            <a:off x="9303602" y="3266778"/>
            <a:ext cx="1040314" cy="31223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Encoder</a:t>
            </a:r>
          </a:p>
        </p:txBody>
      </p:sp>
      <p:sp>
        <p:nvSpPr>
          <p:cNvPr id="10" name="Rechteck: abgerundete Ecken 9">
            <a:extLst>
              <a:ext uri="{FF2B5EF4-FFF2-40B4-BE49-F238E27FC236}">
                <a16:creationId xmlns:a16="http://schemas.microsoft.com/office/drawing/2014/main" id="{09AA3C9F-2DA1-E26B-E415-A2B704765A31}"/>
              </a:ext>
            </a:extLst>
          </p:cNvPr>
          <p:cNvSpPr/>
          <p:nvPr/>
        </p:nvSpPr>
        <p:spPr>
          <a:xfrm>
            <a:off x="9303602" y="3726688"/>
            <a:ext cx="1040314" cy="31223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Encoder</a:t>
            </a:r>
          </a:p>
        </p:txBody>
      </p:sp>
      <p:sp>
        <p:nvSpPr>
          <p:cNvPr id="11" name="Rechteck: abgerundete Ecken 10">
            <a:extLst>
              <a:ext uri="{FF2B5EF4-FFF2-40B4-BE49-F238E27FC236}">
                <a16:creationId xmlns:a16="http://schemas.microsoft.com/office/drawing/2014/main" id="{8E8E35B6-DEED-D341-166E-CE4C2B52914A}"/>
              </a:ext>
            </a:extLst>
          </p:cNvPr>
          <p:cNvSpPr/>
          <p:nvPr/>
        </p:nvSpPr>
        <p:spPr>
          <a:xfrm>
            <a:off x="9303602" y="4186598"/>
            <a:ext cx="1040314" cy="31223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Encoder</a:t>
            </a:r>
          </a:p>
        </p:txBody>
      </p:sp>
      <p:sp>
        <p:nvSpPr>
          <p:cNvPr id="12" name="Rechteck: abgerundete Ecken 11">
            <a:extLst>
              <a:ext uri="{FF2B5EF4-FFF2-40B4-BE49-F238E27FC236}">
                <a16:creationId xmlns:a16="http://schemas.microsoft.com/office/drawing/2014/main" id="{F4F5465A-62D5-51E0-51B6-7EF102D2A4C7}"/>
              </a:ext>
            </a:extLst>
          </p:cNvPr>
          <p:cNvSpPr/>
          <p:nvPr/>
        </p:nvSpPr>
        <p:spPr>
          <a:xfrm>
            <a:off x="9303602" y="4651775"/>
            <a:ext cx="1040314" cy="31223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Encoder</a:t>
            </a:r>
          </a:p>
        </p:txBody>
      </p:sp>
      <p:sp>
        <p:nvSpPr>
          <p:cNvPr id="13" name="Rechteck: abgerundete Ecken 12">
            <a:extLst>
              <a:ext uri="{FF2B5EF4-FFF2-40B4-BE49-F238E27FC236}">
                <a16:creationId xmlns:a16="http://schemas.microsoft.com/office/drawing/2014/main" id="{59E5A819-1AEE-14DA-8817-B5F3BB5A1218}"/>
              </a:ext>
            </a:extLst>
          </p:cNvPr>
          <p:cNvSpPr/>
          <p:nvPr/>
        </p:nvSpPr>
        <p:spPr>
          <a:xfrm>
            <a:off x="10608294" y="3266778"/>
            <a:ext cx="1040314" cy="31223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Decoder</a:t>
            </a:r>
          </a:p>
        </p:txBody>
      </p:sp>
      <p:sp>
        <p:nvSpPr>
          <p:cNvPr id="14" name="Rechteck: abgerundete Ecken 13">
            <a:extLst>
              <a:ext uri="{FF2B5EF4-FFF2-40B4-BE49-F238E27FC236}">
                <a16:creationId xmlns:a16="http://schemas.microsoft.com/office/drawing/2014/main" id="{BEB326D8-31E1-EAE7-E23A-C649F511DBEC}"/>
              </a:ext>
            </a:extLst>
          </p:cNvPr>
          <p:cNvSpPr/>
          <p:nvPr/>
        </p:nvSpPr>
        <p:spPr>
          <a:xfrm>
            <a:off x="10608294" y="3726688"/>
            <a:ext cx="1040314" cy="31223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Decoder</a:t>
            </a:r>
          </a:p>
        </p:txBody>
      </p:sp>
      <p:sp>
        <p:nvSpPr>
          <p:cNvPr id="15" name="Rechteck: abgerundete Ecken 14">
            <a:extLst>
              <a:ext uri="{FF2B5EF4-FFF2-40B4-BE49-F238E27FC236}">
                <a16:creationId xmlns:a16="http://schemas.microsoft.com/office/drawing/2014/main" id="{9F7C8F2E-8C8A-81FB-6F3A-E882F7141EAB}"/>
              </a:ext>
            </a:extLst>
          </p:cNvPr>
          <p:cNvSpPr/>
          <p:nvPr/>
        </p:nvSpPr>
        <p:spPr>
          <a:xfrm>
            <a:off x="10608294" y="4186598"/>
            <a:ext cx="1040314" cy="31223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Decoder</a:t>
            </a:r>
          </a:p>
        </p:txBody>
      </p:sp>
      <p:sp>
        <p:nvSpPr>
          <p:cNvPr id="16" name="Rechteck: abgerundete Ecken 15">
            <a:extLst>
              <a:ext uri="{FF2B5EF4-FFF2-40B4-BE49-F238E27FC236}">
                <a16:creationId xmlns:a16="http://schemas.microsoft.com/office/drawing/2014/main" id="{37DD4468-4F13-E457-5D72-39F0063DF626}"/>
              </a:ext>
            </a:extLst>
          </p:cNvPr>
          <p:cNvSpPr/>
          <p:nvPr/>
        </p:nvSpPr>
        <p:spPr>
          <a:xfrm>
            <a:off x="10608294" y="4646508"/>
            <a:ext cx="1040314" cy="312234"/>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1400">
                <a:solidFill>
                  <a:schemeClr val="tx1"/>
                </a:solidFill>
              </a:rPr>
              <a:t>Decoder</a:t>
            </a:r>
          </a:p>
        </p:txBody>
      </p:sp>
      <p:cxnSp>
        <p:nvCxnSpPr>
          <p:cNvPr id="18" name="Gerade Verbindung mit Pfeil 17">
            <a:extLst>
              <a:ext uri="{FF2B5EF4-FFF2-40B4-BE49-F238E27FC236}">
                <a16:creationId xmlns:a16="http://schemas.microsoft.com/office/drawing/2014/main" id="{030C1661-DDC0-F49D-0E9E-1A46042DD5A6}"/>
              </a:ext>
            </a:extLst>
          </p:cNvPr>
          <p:cNvCxnSpPr>
            <a:stCxn id="8" idx="2"/>
            <a:endCxn id="10" idx="0"/>
          </p:cNvCxnSpPr>
          <p:nvPr/>
        </p:nvCxnSpPr>
        <p:spPr>
          <a:xfrm>
            <a:off x="9823759" y="3579012"/>
            <a:ext cx="0" cy="147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95DF28DF-B171-2FDA-D7BD-E89C49F9CC89}"/>
              </a:ext>
            </a:extLst>
          </p:cNvPr>
          <p:cNvCxnSpPr>
            <a:cxnSpLocks/>
            <a:stCxn id="10" idx="2"/>
            <a:endCxn id="11" idx="0"/>
          </p:cNvCxnSpPr>
          <p:nvPr/>
        </p:nvCxnSpPr>
        <p:spPr>
          <a:xfrm>
            <a:off x="9823759" y="4038922"/>
            <a:ext cx="0" cy="147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86C71944-185F-1495-0270-C1A413860C1E}"/>
              </a:ext>
            </a:extLst>
          </p:cNvPr>
          <p:cNvCxnSpPr>
            <a:cxnSpLocks/>
            <a:stCxn id="11" idx="2"/>
            <a:endCxn id="12" idx="0"/>
          </p:cNvCxnSpPr>
          <p:nvPr/>
        </p:nvCxnSpPr>
        <p:spPr>
          <a:xfrm>
            <a:off x="9823759" y="4498832"/>
            <a:ext cx="0" cy="1529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E873DA56-1709-121B-897D-E4AB7F21EAD8}"/>
              </a:ext>
            </a:extLst>
          </p:cNvPr>
          <p:cNvCxnSpPr>
            <a:cxnSpLocks/>
            <a:stCxn id="12" idx="3"/>
            <a:endCxn id="13" idx="1"/>
          </p:cNvCxnSpPr>
          <p:nvPr/>
        </p:nvCxnSpPr>
        <p:spPr>
          <a:xfrm flipV="1">
            <a:off x="10343916" y="3422895"/>
            <a:ext cx="264378" cy="1384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A125A5F7-BE8B-90FD-DE76-0D0449F8A71E}"/>
              </a:ext>
            </a:extLst>
          </p:cNvPr>
          <p:cNvCxnSpPr>
            <a:cxnSpLocks/>
            <a:stCxn id="12" idx="3"/>
            <a:endCxn id="14" idx="1"/>
          </p:cNvCxnSpPr>
          <p:nvPr/>
        </p:nvCxnSpPr>
        <p:spPr>
          <a:xfrm flipV="1">
            <a:off x="10343916" y="3882805"/>
            <a:ext cx="264378" cy="9250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0F2244EA-2C94-E30E-469B-A200911E1474}"/>
              </a:ext>
            </a:extLst>
          </p:cNvPr>
          <p:cNvCxnSpPr>
            <a:cxnSpLocks/>
            <a:stCxn id="12" idx="3"/>
            <a:endCxn id="15" idx="1"/>
          </p:cNvCxnSpPr>
          <p:nvPr/>
        </p:nvCxnSpPr>
        <p:spPr>
          <a:xfrm flipV="1">
            <a:off x="10343916" y="4342715"/>
            <a:ext cx="264378" cy="465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1231C903-1219-B63E-B6A6-8945D831430F}"/>
              </a:ext>
            </a:extLst>
          </p:cNvPr>
          <p:cNvCxnSpPr>
            <a:cxnSpLocks/>
            <a:stCxn id="12" idx="3"/>
            <a:endCxn id="16" idx="1"/>
          </p:cNvCxnSpPr>
          <p:nvPr/>
        </p:nvCxnSpPr>
        <p:spPr>
          <a:xfrm flipV="1">
            <a:off x="10343916" y="4802625"/>
            <a:ext cx="264378" cy="5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hteck: abgerundete Ecken 36">
            <a:extLst>
              <a:ext uri="{FF2B5EF4-FFF2-40B4-BE49-F238E27FC236}">
                <a16:creationId xmlns:a16="http://schemas.microsoft.com/office/drawing/2014/main" id="{7E654FBF-994F-B0BD-D90D-FF33E437F269}"/>
              </a:ext>
            </a:extLst>
          </p:cNvPr>
          <p:cNvSpPr/>
          <p:nvPr/>
        </p:nvSpPr>
        <p:spPr>
          <a:xfrm>
            <a:off x="10261909" y="5582561"/>
            <a:ext cx="1733084" cy="31223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a:solidFill>
                  <a:schemeClr val="tx1"/>
                </a:solidFill>
              </a:rPr>
              <a:t>Ausgabe/Antwort</a:t>
            </a:r>
          </a:p>
        </p:txBody>
      </p:sp>
      <p:cxnSp>
        <p:nvCxnSpPr>
          <p:cNvPr id="40" name="Gerade Verbindung mit Pfeil 39">
            <a:extLst>
              <a:ext uri="{FF2B5EF4-FFF2-40B4-BE49-F238E27FC236}">
                <a16:creationId xmlns:a16="http://schemas.microsoft.com/office/drawing/2014/main" id="{878ACC56-3479-A81F-6A77-66D5EC566B08}"/>
              </a:ext>
            </a:extLst>
          </p:cNvPr>
          <p:cNvCxnSpPr>
            <a:stCxn id="7" idx="2"/>
            <a:endCxn id="8" idx="0"/>
          </p:cNvCxnSpPr>
          <p:nvPr/>
        </p:nvCxnSpPr>
        <p:spPr>
          <a:xfrm>
            <a:off x="9823759" y="2475139"/>
            <a:ext cx="0" cy="791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FC10C90D-0709-B25F-8308-B3833155124F}"/>
              </a:ext>
            </a:extLst>
          </p:cNvPr>
          <p:cNvCxnSpPr>
            <a:cxnSpLocks/>
            <a:stCxn id="16" idx="2"/>
            <a:endCxn id="37" idx="0"/>
          </p:cNvCxnSpPr>
          <p:nvPr/>
        </p:nvCxnSpPr>
        <p:spPr>
          <a:xfrm>
            <a:off x="11128451" y="4958742"/>
            <a:ext cx="0" cy="6238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Geschweifte Klammer rechts 47">
            <a:extLst>
              <a:ext uri="{FF2B5EF4-FFF2-40B4-BE49-F238E27FC236}">
                <a16:creationId xmlns:a16="http://schemas.microsoft.com/office/drawing/2014/main" id="{C8FA23DB-028B-3B63-1645-0817B7A99A47}"/>
              </a:ext>
            </a:extLst>
          </p:cNvPr>
          <p:cNvSpPr/>
          <p:nvPr/>
        </p:nvSpPr>
        <p:spPr>
          <a:xfrm rot="5400000">
            <a:off x="9709410" y="5639705"/>
            <a:ext cx="228697" cy="10745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9" name="Geschweifte Klammer rechts 48">
            <a:extLst>
              <a:ext uri="{FF2B5EF4-FFF2-40B4-BE49-F238E27FC236}">
                <a16:creationId xmlns:a16="http://schemas.microsoft.com/office/drawing/2014/main" id="{12428B00-2695-847D-20AB-753A47BC86BF}"/>
              </a:ext>
            </a:extLst>
          </p:cNvPr>
          <p:cNvSpPr/>
          <p:nvPr/>
        </p:nvSpPr>
        <p:spPr>
          <a:xfrm rot="5400000">
            <a:off x="11014102" y="5639705"/>
            <a:ext cx="228697" cy="10745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0" name="Textfeld 49">
            <a:extLst>
              <a:ext uri="{FF2B5EF4-FFF2-40B4-BE49-F238E27FC236}">
                <a16:creationId xmlns:a16="http://schemas.microsoft.com/office/drawing/2014/main" id="{380A4268-1195-071B-80D4-967A64193380}"/>
              </a:ext>
            </a:extLst>
          </p:cNvPr>
          <p:cNvSpPr txBox="1"/>
          <p:nvPr/>
        </p:nvSpPr>
        <p:spPr>
          <a:xfrm>
            <a:off x="9371487" y="6295423"/>
            <a:ext cx="904542" cy="461665"/>
          </a:xfrm>
          <a:prstGeom prst="rect">
            <a:avLst/>
          </a:prstGeom>
          <a:noFill/>
        </p:spPr>
        <p:txBody>
          <a:bodyPr wrap="none" rtlCol="0">
            <a:spAutoFit/>
          </a:bodyPr>
          <a:lstStyle/>
          <a:p>
            <a:pPr algn="ctr"/>
            <a:r>
              <a:rPr lang="de-DE" sz="1200">
                <a:solidFill>
                  <a:schemeClr val="bg2">
                    <a:lumMod val="50000"/>
                  </a:schemeClr>
                </a:solidFill>
              </a:rPr>
              <a:t>Eingabe </a:t>
            </a:r>
            <a:br>
              <a:rPr lang="de-DE" sz="1200">
                <a:solidFill>
                  <a:schemeClr val="bg2">
                    <a:lumMod val="50000"/>
                  </a:schemeClr>
                </a:solidFill>
              </a:rPr>
            </a:br>
            <a:r>
              <a:rPr lang="de-DE" sz="1200">
                <a:solidFill>
                  <a:schemeClr val="bg2">
                    <a:lumMod val="50000"/>
                  </a:schemeClr>
                </a:solidFill>
              </a:rPr>
              <a:t>verarbeiten</a:t>
            </a:r>
          </a:p>
        </p:txBody>
      </p:sp>
      <p:sp>
        <p:nvSpPr>
          <p:cNvPr id="51" name="Textfeld 50">
            <a:extLst>
              <a:ext uri="{FF2B5EF4-FFF2-40B4-BE49-F238E27FC236}">
                <a16:creationId xmlns:a16="http://schemas.microsoft.com/office/drawing/2014/main" id="{78795B00-878F-331C-0E76-C6DF44F9242A}"/>
              </a:ext>
            </a:extLst>
          </p:cNvPr>
          <p:cNvSpPr txBox="1"/>
          <p:nvPr/>
        </p:nvSpPr>
        <p:spPr>
          <a:xfrm>
            <a:off x="10697146" y="6291310"/>
            <a:ext cx="862608" cy="461665"/>
          </a:xfrm>
          <a:prstGeom prst="rect">
            <a:avLst/>
          </a:prstGeom>
          <a:noFill/>
        </p:spPr>
        <p:txBody>
          <a:bodyPr wrap="none" rtlCol="0">
            <a:spAutoFit/>
          </a:bodyPr>
          <a:lstStyle/>
          <a:p>
            <a:pPr algn="ctr"/>
            <a:r>
              <a:rPr lang="de-DE" sz="1200">
                <a:solidFill>
                  <a:schemeClr val="bg2">
                    <a:lumMod val="50000"/>
                  </a:schemeClr>
                </a:solidFill>
              </a:rPr>
              <a:t>Ausgabe</a:t>
            </a:r>
            <a:br>
              <a:rPr lang="de-DE" sz="1200">
                <a:solidFill>
                  <a:schemeClr val="bg2">
                    <a:lumMod val="50000"/>
                  </a:schemeClr>
                </a:solidFill>
              </a:rPr>
            </a:br>
            <a:r>
              <a:rPr lang="de-DE" sz="1200">
                <a:solidFill>
                  <a:schemeClr val="bg2">
                    <a:lumMod val="50000"/>
                  </a:schemeClr>
                </a:solidFill>
              </a:rPr>
              <a:t>generieren</a:t>
            </a:r>
          </a:p>
        </p:txBody>
      </p:sp>
    </p:spTree>
    <p:extLst>
      <p:ext uri="{BB962C8B-B14F-4D97-AF65-F5344CB8AC3E}">
        <p14:creationId xmlns:p14="http://schemas.microsoft.com/office/powerpoint/2010/main" val="292445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Large Language Models (LLM)</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r>
              <a:rPr lang="de-DE">
                <a:sym typeface="Wingdings" panose="05000000000000000000" pitchFamily="2" charset="2"/>
              </a:rPr>
              <a:t>Anwendungsbereiche: </a:t>
            </a:r>
          </a:p>
          <a:p>
            <a:pPr marL="457200" lvl="1" indent="0">
              <a:buNone/>
            </a:pPr>
            <a:r>
              <a:rPr lang="de-DE">
                <a:sym typeface="Wingdings" panose="05000000000000000000" pitchFamily="2" charset="2"/>
              </a:rPr>
              <a:t>Large Language Modelle …</a:t>
            </a:r>
          </a:p>
          <a:p>
            <a:pPr lvl="1"/>
            <a:r>
              <a:rPr lang="de-DE">
                <a:sym typeface="Wingdings" panose="05000000000000000000" pitchFamily="2" charset="2"/>
              </a:rPr>
              <a:t>verstehen, </a:t>
            </a:r>
          </a:p>
          <a:p>
            <a:pPr lvl="1"/>
            <a:r>
              <a:rPr lang="de-DE">
                <a:sym typeface="Wingdings" panose="05000000000000000000" pitchFamily="2" charset="2"/>
              </a:rPr>
              <a:t>verarbeiten,</a:t>
            </a:r>
          </a:p>
          <a:p>
            <a:pPr lvl="1"/>
            <a:r>
              <a:rPr lang="de-DE">
                <a:sym typeface="Wingdings" panose="05000000000000000000" pitchFamily="2" charset="2"/>
              </a:rPr>
              <a:t>generieren </a:t>
            </a:r>
          </a:p>
          <a:p>
            <a:pPr marL="457200" lvl="1" indent="0">
              <a:buNone/>
            </a:pPr>
            <a:r>
              <a:rPr lang="de-DE">
                <a:sym typeface="Wingdings" panose="05000000000000000000" pitchFamily="2" charset="2"/>
              </a:rPr>
              <a:t>natürliche Sprache und sind eine Form von generativer künstlicher Intelligenz für textbasierte Inhalte.</a:t>
            </a:r>
          </a:p>
          <a:p>
            <a:pPr lvl="1"/>
            <a:endParaRPr lang="de-DE">
              <a:cs typeface="Calibri"/>
            </a:endParaRPr>
          </a:p>
          <a:p>
            <a:pPr lvl="1"/>
            <a:endParaRPr lang="de-DE">
              <a:cs typeface="Calibri"/>
            </a:endParaRPr>
          </a:p>
        </p:txBody>
      </p:sp>
    </p:spTree>
    <p:extLst>
      <p:ext uri="{BB962C8B-B14F-4D97-AF65-F5344CB8AC3E}">
        <p14:creationId xmlns:p14="http://schemas.microsoft.com/office/powerpoint/2010/main" val="57518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Beispiel: ChatGPT</a:t>
            </a:r>
          </a:p>
        </p:txBody>
      </p:sp>
      <p:grpSp>
        <p:nvGrpSpPr>
          <p:cNvPr id="18" name="Gruppieren 17">
            <a:extLst>
              <a:ext uri="{FF2B5EF4-FFF2-40B4-BE49-F238E27FC236}">
                <a16:creationId xmlns:a16="http://schemas.microsoft.com/office/drawing/2014/main" id="{DD4FCDAB-099C-1D00-2EA9-08C471E1A70E}"/>
              </a:ext>
            </a:extLst>
          </p:cNvPr>
          <p:cNvGrpSpPr/>
          <p:nvPr/>
        </p:nvGrpSpPr>
        <p:grpSpPr>
          <a:xfrm>
            <a:off x="0" y="3294094"/>
            <a:ext cx="2384994" cy="1155311"/>
            <a:chOff x="4213659" y="1367696"/>
            <a:chExt cx="3056036" cy="1506539"/>
          </a:xfrm>
        </p:grpSpPr>
        <p:pic>
          <p:nvPicPr>
            <p:cNvPr id="11" name="Grafik 10" descr="Dokument Silhouette">
              <a:extLst>
                <a:ext uri="{FF2B5EF4-FFF2-40B4-BE49-F238E27FC236}">
                  <a16:creationId xmlns:a16="http://schemas.microsoft.com/office/drawing/2014/main" id="{77E02DA0-6D61-44CC-C5F8-42DAB46D0B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008" y="1414463"/>
              <a:ext cx="713589" cy="713589"/>
            </a:xfrm>
            <a:prstGeom prst="rect">
              <a:avLst/>
            </a:prstGeom>
          </p:spPr>
        </p:pic>
        <p:pic>
          <p:nvPicPr>
            <p:cNvPr id="12" name="Grafik 11" descr="Dokument Silhouette">
              <a:extLst>
                <a:ext uri="{FF2B5EF4-FFF2-40B4-BE49-F238E27FC236}">
                  <a16:creationId xmlns:a16="http://schemas.microsoft.com/office/drawing/2014/main" id="{104D2E10-1938-A61C-7F3D-381A63143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0532" y="2039500"/>
              <a:ext cx="713589" cy="713589"/>
            </a:xfrm>
            <a:prstGeom prst="rect">
              <a:avLst/>
            </a:prstGeom>
          </p:spPr>
        </p:pic>
        <p:pic>
          <p:nvPicPr>
            <p:cNvPr id="14" name="Grafik 13" descr="Dokument mit einfarbiger Füllung">
              <a:extLst>
                <a:ext uri="{FF2B5EF4-FFF2-40B4-BE49-F238E27FC236}">
                  <a16:creationId xmlns:a16="http://schemas.microsoft.com/office/drawing/2014/main" id="{0CA66C6F-6438-7878-FBE9-A79EB4299F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8787" y="1367696"/>
              <a:ext cx="713589" cy="713589"/>
            </a:xfrm>
            <a:prstGeom prst="rect">
              <a:avLst/>
            </a:prstGeom>
          </p:spPr>
        </p:pic>
        <p:pic>
          <p:nvPicPr>
            <p:cNvPr id="15" name="Grafik 14" descr="Dokument Silhouette">
              <a:extLst>
                <a:ext uri="{FF2B5EF4-FFF2-40B4-BE49-F238E27FC236}">
                  <a16:creationId xmlns:a16="http://schemas.microsoft.com/office/drawing/2014/main" id="{DD0D2E17-47DF-0EDC-A4AA-71D34A333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3659" y="1867147"/>
              <a:ext cx="713589" cy="713589"/>
            </a:xfrm>
            <a:prstGeom prst="rect">
              <a:avLst/>
            </a:prstGeom>
          </p:spPr>
        </p:pic>
        <p:pic>
          <p:nvPicPr>
            <p:cNvPr id="9" name="Grafik 8" descr="Datenbank mit einfarbiger Füllung">
              <a:extLst>
                <a:ext uri="{FF2B5EF4-FFF2-40B4-BE49-F238E27FC236}">
                  <a16:creationId xmlns:a16="http://schemas.microsoft.com/office/drawing/2014/main" id="{05B4B124-97C6-E992-0299-E1962519A7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0488" y="1683597"/>
              <a:ext cx="1073599" cy="1073599"/>
            </a:xfrm>
            <a:prstGeom prst="rect">
              <a:avLst/>
            </a:prstGeom>
          </p:spPr>
        </p:pic>
        <p:pic>
          <p:nvPicPr>
            <p:cNvPr id="16" name="Grafik 15" descr="Dokument mit einfarbiger Füllung">
              <a:extLst>
                <a:ext uri="{FF2B5EF4-FFF2-40B4-BE49-F238E27FC236}">
                  <a16:creationId xmlns:a16="http://schemas.microsoft.com/office/drawing/2014/main" id="{B4CC8B93-96F9-DA43-1FAE-D4F812AE7F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8129" y="2160646"/>
              <a:ext cx="713589" cy="713589"/>
            </a:xfrm>
            <a:prstGeom prst="rect">
              <a:avLst/>
            </a:prstGeom>
          </p:spPr>
        </p:pic>
        <p:pic>
          <p:nvPicPr>
            <p:cNvPr id="17" name="Grafik 16" descr="Dokument Silhouette">
              <a:extLst>
                <a:ext uri="{FF2B5EF4-FFF2-40B4-BE49-F238E27FC236}">
                  <a16:creationId xmlns:a16="http://schemas.microsoft.com/office/drawing/2014/main" id="{B3F53935-1CC3-944E-08C5-55C7B8F02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6106" y="1441849"/>
              <a:ext cx="713589" cy="713589"/>
            </a:xfrm>
            <a:prstGeom prst="rect">
              <a:avLst/>
            </a:prstGeom>
          </p:spPr>
        </p:pic>
      </p:grpSp>
      <p:sp>
        <p:nvSpPr>
          <p:cNvPr id="22" name="Freihandform: Form 21">
            <a:extLst>
              <a:ext uri="{FF2B5EF4-FFF2-40B4-BE49-F238E27FC236}">
                <a16:creationId xmlns:a16="http://schemas.microsoft.com/office/drawing/2014/main" id="{2DB7B35A-7FD5-C7D3-DB98-3D3F381CB87B}"/>
              </a:ext>
            </a:extLst>
          </p:cNvPr>
          <p:cNvSpPr/>
          <p:nvPr/>
        </p:nvSpPr>
        <p:spPr>
          <a:xfrm rot="10800000">
            <a:off x="3121464" y="3146970"/>
            <a:ext cx="1551478" cy="1460428"/>
          </a:xfrm>
          <a:custGeom>
            <a:avLst/>
            <a:gdLst>
              <a:gd name="connsiteX0" fmla="*/ 2693200 w 2693200"/>
              <a:gd name="connsiteY0" fmla="*/ 2162051 h 2162051"/>
              <a:gd name="connsiteX1" fmla="*/ 0 w 2693200"/>
              <a:gd name="connsiteY1" fmla="*/ 2162051 h 2162051"/>
              <a:gd name="connsiteX2" fmla="*/ 833796 w 2693200"/>
              <a:gd name="connsiteY2" fmla="*/ 1236318 h 2162051"/>
              <a:gd name="connsiteX3" fmla="*/ 833796 w 2693200"/>
              <a:gd name="connsiteY3" fmla="*/ 0 h 2162051"/>
              <a:gd name="connsiteX4" fmla="*/ 1859405 w 2693200"/>
              <a:gd name="connsiteY4" fmla="*/ 0 h 2162051"/>
              <a:gd name="connsiteX5" fmla="*/ 1859405 w 2693200"/>
              <a:gd name="connsiteY5" fmla="*/ 1236319 h 216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200" h="2162051">
                <a:moveTo>
                  <a:pt x="2693200" y="2162051"/>
                </a:moveTo>
                <a:lnTo>
                  <a:pt x="0" y="2162051"/>
                </a:lnTo>
                <a:lnTo>
                  <a:pt x="833796" y="1236318"/>
                </a:lnTo>
                <a:lnTo>
                  <a:pt x="833796" y="0"/>
                </a:lnTo>
                <a:lnTo>
                  <a:pt x="1859405" y="0"/>
                </a:lnTo>
                <a:lnTo>
                  <a:pt x="1859405" y="1236319"/>
                </a:ln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3" name="Pfeil: nach unten 22">
            <a:extLst>
              <a:ext uri="{FF2B5EF4-FFF2-40B4-BE49-F238E27FC236}">
                <a16:creationId xmlns:a16="http://schemas.microsoft.com/office/drawing/2014/main" id="{0C6A03B7-31A9-DCB4-F3FF-7EA7BE9D82A1}"/>
              </a:ext>
            </a:extLst>
          </p:cNvPr>
          <p:cNvSpPr/>
          <p:nvPr/>
        </p:nvSpPr>
        <p:spPr>
          <a:xfrm rot="16200000">
            <a:off x="2607124" y="3675468"/>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a:extLst>
              <a:ext uri="{FF2B5EF4-FFF2-40B4-BE49-F238E27FC236}">
                <a16:creationId xmlns:a16="http://schemas.microsoft.com/office/drawing/2014/main" id="{4E5814D6-F9C5-3E97-CCCA-2F5BFE100216}"/>
              </a:ext>
            </a:extLst>
          </p:cNvPr>
          <p:cNvSpPr/>
          <p:nvPr/>
        </p:nvSpPr>
        <p:spPr>
          <a:xfrm rot="16200000">
            <a:off x="4866569" y="3672396"/>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6" name="Gruppieren 175">
            <a:extLst>
              <a:ext uri="{FF2B5EF4-FFF2-40B4-BE49-F238E27FC236}">
                <a16:creationId xmlns:a16="http://schemas.microsoft.com/office/drawing/2014/main" id="{405F8414-3EBB-0F14-FC0E-F03E33E43A4A}"/>
              </a:ext>
            </a:extLst>
          </p:cNvPr>
          <p:cNvGrpSpPr>
            <a:grpSpLocks/>
          </p:cNvGrpSpPr>
          <p:nvPr/>
        </p:nvGrpSpPr>
        <p:grpSpPr>
          <a:xfrm>
            <a:off x="5388610" y="2949120"/>
            <a:ext cx="3113125" cy="1856127"/>
            <a:chOff x="5762828" y="2576437"/>
            <a:chExt cx="4038600" cy="2407920"/>
          </a:xfrm>
        </p:grpSpPr>
        <p:sp>
          <p:nvSpPr>
            <p:cNvPr id="177" name="Rechteck 176">
              <a:extLst>
                <a:ext uri="{FF2B5EF4-FFF2-40B4-BE49-F238E27FC236}">
                  <a16:creationId xmlns:a16="http://schemas.microsoft.com/office/drawing/2014/main" id="{3583A614-8DC6-F563-E0D4-33968791FA5D}"/>
                </a:ext>
              </a:extLst>
            </p:cNvPr>
            <p:cNvSpPr>
              <a:spLocks/>
            </p:cNvSpPr>
            <p:nvPr/>
          </p:nvSpPr>
          <p:spPr>
            <a:xfrm>
              <a:off x="5762828" y="2576437"/>
              <a:ext cx="4038600" cy="2407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Ellipse 177">
              <a:extLst>
                <a:ext uri="{FF2B5EF4-FFF2-40B4-BE49-F238E27FC236}">
                  <a16:creationId xmlns:a16="http://schemas.microsoft.com/office/drawing/2014/main" id="{E94DE492-906C-96E6-96AC-090544B2D613}"/>
                </a:ext>
              </a:extLst>
            </p:cNvPr>
            <p:cNvSpPr>
              <a:spLocks/>
            </p:cNvSpPr>
            <p:nvPr/>
          </p:nvSpPr>
          <p:spPr>
            <a:xfrm>
              <a:off x="7674128" y="3365531"/>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Ellipse 178">
              <a:extLst>
                <a:ext uri="{FF2B5EF4-FFF2-40B4-BE49-F238E27FC236}">
                  <a16:creationId xmlns:a16="http://schemas.microsoft.com/office/drawing/2014/main" id="{F38EDC38-A575-3EC5-034F-DCBF9A39216F}"/>
                </a:ext>
              </a:extLst>
            </p:cNvPr>
            <p:cNvSpPr>
              <a:spLocks/>
            </p:cNvSpPr>
            <p:nvPr/>
          </p:nvSpPr>
          <p:spPr>
            <a:xfrm>
              <a:off x="8303108" y="3363475"/>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Ellipse 179">
              <a:extLst>
                <a:ext uri="{FF2B5EF4-FFF2-40B4-BE49-F238E27FC236}">
                  <a16:creationId xmlns:a16="http://schemas.microsoft.com/office/drawing/2014/main" id="{748628FB-95D2-98B8-4706-D7E9830EC16B}"/>
                </a:ext>
              </a:extLst>
            </p:cNvPr>
            <p:cNvSpPr>
              <a:spLocks/>
            </p:cNvSpPr>
            <p:nvPr/>
          </p:nvSpPr>
          <p:spPr>
            <a:xfrm>
              <a:off x="6390704" y="3655750"/>
              <a:ext cx="216000" cy="216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Ellipse 180">
              <a:extLst>
                <a:ext uri="{FF2B5EF4-FFF2-40B4-BE49-F238E27FC236}">
                  <a16:creationId xmlns:a16="http://schemas.microsoft.com/office/drawing/2014/main" id="{D6705B16-1E79-BA7C-CFA8-DCC616EC3B10}"/>
                </a:ext>
              </a:extLst>
            </p:cNvPr>
            <p:cNvSpPr>
              <a:spLocks/>
            </p:cNvSpPr>
            <p:nvPr/>
          </p:nvSpPr>
          <p:spPr>
            <a:xfrm>
              <a:off x="7674128" y="3955166"/>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Ellipse 181">
              <a:extLst>
                <a:ext uri="{FF2B5EF4-FFF2-40B4-BE49-F238E27FC236}">
                  <a16:creationId xmlns:a16="http://schemas.microsoft.com/office/drawing/2014/main" id="{8DEAA726-3E0F-364E-BAEA-F294021438A0}"/>
                </a:ext>
              </a:extLst>
            </p:cNvPr>
            <p:cNvSpPr>
              <a:spLocks/>
            </p:cNvSpPr>
            <p:nvPr/>
          </p:nvSpPr>
          <p:spPr>
            <a:xfrm>
              <a:off x="8303108" y="2775896"/>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Ellipse 182">
              <a:extLst>
                <a:ext uri="{FF2B5EF4-FFF2-40B4-BE49-F238E27FC236}">
                  <a16:creationId xmlns:a16="http://schemas.microsoft.com/office/drawing/2014/main" id="{37AF7F2C-351F-C555-19DF-C2DE64E43C1C}"/>
                </a:ext>
              </a:extLst>
            </p:cNvPr>
            <p:cNvSpPr>
              <a:spLocks/>
            </p:cNvSpPr>
            <p:nvPr/>
          </p:nvSpPr>
          <p:spPr>
            <a:xfrm>
              <a:off x="7035755" y="3659835"/>
              <a:ext cx="216000" cy="21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Ellipse 183">
              <a:extLst>
                <a:ext uri="{FF2B5EF4-FFF2-40B4-BE49-F238E27FC236}">
                  <a16:creationId xmlns:a16="http://schemas.microsoft.com/office/drawing/2014/main" id="{421F8AB8-C002-C347-9615-56F5467F1F15}"/>
                </a:ext>
              </a:extLst>
            </p:cNvPr>
            <p:cNvSpPr>
              <a:spLocks/>
            </p:cNvSpPr>
            <p:nvPr/>
          </p:nvSpPr>
          <p:spPr>
            <a:xfrm>
              <a:off x="7039698" y="4250498"/>
              <a:ext cx="216000" cy="21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Ellipse 184">
              <a:extLst>
                <a:ext uri="{FF2B5EF4-FFF2-40B4-BE49-F238E27FC236}">
                  <a16:creationId xmlns:a16="http://schemas.microsoft.com/office/drawing/2014/main" id="{65887DD3-FBA2-04F5-8749-DA1A427A37B0}"/>
                </a:ext>
              </a:extLst>
            </p:cNvPr>
            <p:cNvSpPr>
              <a:spLocks/>
            </p:cNvSpPr>
            <p:nvPr/>
          </p:nvSpPr>
          <p:spPr>
            <a:xfrm>
              <a:off x="8303108" y="3955166"/>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Ellipse 185">
              <a:extLst>
                <a:ext uri="{FF2B5EF4-FFF2-40B4-BE49-F238E27FC236}">
                  <a16:creationId xmlns:a16="http://schemas.microsoft.com/office/drawing/2014/main" id="{103B70DD-9E20-42D7-5140-2467C8A0346C}"/>
                </a:ext>
              </a:extLst>
            </p:cNvPr>
            <p:cNvSpPr>
              <a:spLocks/>
            </p:cNvSpPr>
            <p:nvPr/>
          </p:nvSpPr>
          <p:spPr>
            <a:xfrm>
              <a:off x="7035755" y="3071228"/>
              <a:ext cx="216000" cy="21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Ellipse 186">
              <a:extLst>
                <a:ext uri="{FF2B5EF4-FFF2-40B4-BE49-F238E27FC236}">
                  <a16:creationId xmlns:a16="http://schemas.microsoft.com/office/drawing/2014/main" id="{79A8D9A7-2D2E-57A1-CE62-75CEA180B1B8}"/>
                </a:ext>
              </a:extLst>
            </p:cNvPr>
            <p:cNvSpPr>
              <a:spLocks/>
            </p:cNvSpPr>
            <p:nvPr/>
          </p:nvSpPr>
          <p:spPr>
            <a:xfrm>
              <a:off x="8303108" y="454685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Ellipse 187">
              <a:extLst>
                <a:ext uri="{FF2B5EF4-FFF2-40B4-BE49-F238E27FC236}">
                  <a16:creationId xmlns:a16="http://schemas.microsoft.com/office/drawing/2014/main" id="{6E4A8A12-7768-93FB-2DF2-1BA1E06ED9BC}"/>
                </a:ext>
              </a:extLst>
            </p:cNvPr>
            <p:cNvSpPr>
              <a:spLocks/>
            </p:cNvSpPr>
            <p:nvPr/>
          </p:nvSpPr>
          <p:spPr>
            <a:xfrm>
              <a:off x="8932088" y="3359989"/>
              <a:ext cx="216000" cy="216000"/>
            </a:xfrm>
            <a:prstGeom prst="ellipse">
              <a:avLst/>
            </a:prstGeom>
            <a:solidFill>
              <a:srgbClr val="2A9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Ellipse 188">
              <a:extLst>
                <a:ext uri="{FF2B5EF4-FFF2-40B4-BE49-F238E27FC236}">
                  <a16:creationId xmlns:a16="http://schemas.microsoft.com/office/drawing/2014/main" id="{896C288D-BF5D-E6FC-4DA6-5921A4D0221B}"/>
                </a:ext>
              </a:extLst>
            </p:cNvPr>
            <p:cNvSpPr>
              <a:spLocks/>
            </p:cNvSpPr>
            <p:nvPr/>
          </p:nvSpPr>
          <p:spPr>
            <a:xfrm>
              <a:off x="8932088" y="3955166"/>
              <a:ext cx="216000" cy="216000"/>
            </a:xfrm>
            <a:prstGeom prst="ellipse">
              <a:avLst/>
            </a:prstGeom>
            <a:solidFill>
              <a:srgbClr val="2A9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0" name="Gerade Verbindung mit Pfeil 189">
              <a:extLst>
                <a:ext uri="{FF2B5EF4-FFF2-40B4-BE49-F238E27FC236}">
                  <a16:creationId xmlns:a16="http://schemas.microsoft.com/office/drawing/2014/main" id="{8F7F3FEB-2237-F380-90E5-3D82FA521362}"/>
                </a:ext>
              </a:extLst>
            </p:cNvPr>
            <p:cNvCxnSpPr>
              <a:cxnSpLocks/>
              <a:stCxn id="180" idx="6"/>
              <a:endCxn id="186" idx="2"/>
            </p:cNvCxnSpPr>
            <p:nvPr/>
          </p:nvCxnSpPr>
          <p:spPr>
            <a:xfrm flipV="1">
              <a:off x="6606704" y="3179228"/>
              <a:ext cx="429051" cy="584522"/>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1" name="Gerade Verbindung mit Pfeil 190">
              <a:extLst>
                <a:ext uri="{FF2B5EF4-FFF2-40B4-BE49-F238E27FC236}">
                  <a16:creationId xmlns:a16="http://schemas.microsoft.com/office/drawing/2014/main" id="{5B15FD03-6739-6FBD-769F-5ACA0222974E}"/>
                </a:ext>
              </a:extLst>
            </p:cNvPr>
            <p:cNvCxnSpPr>
              <a:cxnSpLocks/>
              <a:stCxn id="180" idx="6"/>
              <a:endCxn id="183" idx="2"/>
            </p:cNvCxnSpPr>
            <p:nvPr/>
          </p:nvCxnSpPr>
          <p:spPr>
            <a:xfrm>
              <a:off x="6606704" y="3763750"/>
              <a:ext cx="429051" cy="408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2" name="Gerade Verbindung mit Pfeil 191">
              <a:extLst>
                <a:ext uri="{FF2B5EF4-FFF2-40B4-BE49-F238E27FC236}">
                  <a16:creationId xmlns:a16="http://schemas.microsoft.com/office/drawing/2014/main" id="{52586280-3434-800C-A2B0-B373BABBB6D7}"/>
                </a:ext>
              </a:extLst>
            </p:cNvPr>
            <p:cNvCxnSpPr>
              <a:cxnSpLocks/>
              <a:stCxn id="180" idx="6"/>
              <a:endCxn id="184" idx="2"/>
            </p:cNvCxnSpPr>
            <p:nvPr/>
          </p:nvCxnSpPr>
          <p:spPr>
            <a:xfrm>
              <a:off x="6606704" y="3763750"/>
              <a:ext cx="432994" cy="59474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3" name="Gerade Verbindung mit Pfeil 192">
              <a:extLst>
                <a:ext uri="{FF2B5EF4-FFF2-40B4-BE49-F238E27FC236}">
                  <a16:creationId xmlns:a16="http://schemas.microsoft.com/office/drawing/2014/main" id="{8508BF76-ECA5-D7D5-2B23-31BDD8CE629A}"/>
                </a:ext>
              </a:extLst>
            </p:cNvPr>
            <p:cNvCxnSpPr>
              <a:cxnSpLocks/>
              <a:stCxn id="186" idx="6"/>
              <a:endCxn id="178" idx="2"/>
            </p:cNvCxnSpPr>
            <p:nvPr/>
          </p:nvCxnSpPr>
          <p:spPr>
            <a:xfrm>
              <a:off x="7251755" y="3179228"/>
              <a:ext cx="422373" cy="29430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4" name="Gerade Verbindung mit Pfeil 193">
              <a:extLst>
                <a:ext uri="{FF2B5EF4-FFF2-40B4-BE49-F238E27FC236}">
                  <a16:creationId xmlns:a16="http://schemas.microsoft.com/office/drawing/2014/main" id="{E3F32C63-B6C0-90C7-5A57-4332B5B0618A}"/>
                </a:ext>
              </a:extLst>
            </p:cNvPr>
            <p:cNvCxnSpPr>
              <a:cxnSpLocks/>
              <a:stCxn id="183" idx="6"/>
              <a:endCxn id="178" idx="2"/>
            </p:cNvCxnSpPr>
            <p:nvPr/>
          </p:nvCxnSpPr>
          <p:spPr>
            <a:xfrm flipV="1">
              <a:off x="7251755" y="3473531"/>
              <a:ext cx="422373" cy="29430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5" name="Gerade Verbindung mit Pfeil 194">
              <a:extLst>
                <a:ext uri="{FF2B5EF4-FFF2-40B4-BE49-F238E27FC236}">
                  <a16:creationId xmlns:a16="http://schemas.microsoft.com/office/drawing/2014/main" id="{8319A898-BAA4-4C4E-BF69-52D486FF5029}"/>
                </a:ext>
              </a:extLst>
            </p:cNvPr>
            <p:cNvCxnSpPr>
              <a:cxnSpLocks/>
              <a:stCxn id="184" idx="6"/>
              <a:endCxn id="181" idx="2"/>
            </p:cNvCxnSpPr>
            <p:nvPr/>
          </p:nvCxnSpPr>
          <p:spPr>
            <a:xfrm flipV="1">
              <a:off x="7255698" y="4063166"/>
              <a:ext cx="418430" cy="295332"/>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6" name="Gerade Verbindung mit Pfeil 195">
              <a:extLst>
                <a:ext uri="{FF2B5EF4-FFF2-40B4-BE49-F238E27FC236}">
                  <a16:creationId xmlns:a16="http://schemas.microsoft.com/office/drawing/2014/main" id="{FEA434C8-3FBB-4A7B-3657-CB06AC796493}"/>
                </a:ext>
              </a:extLst>
            </p:cNvPr>
            <p:cNvCxnSpPr>
              <a:cxnSpLocks/>
              <a:stCxn id="183" idx="6"/>
              <a:endCxn id="181" idx="2"/>
            </p:cNvCxnSpPr>
            <p:nvPr/>
          </p:nvCxnSpPr>
          <p:spPr>
            <a:xfrm>
              <a:off x="7251755" y="3767835"/>
              <a:ext cx="422373" cy="29533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7" name="Gerade Verbindung mit Pfeil 196">
              <a:extLst>
                <a:ext uri="{FF2B5EF4-FFF2-40B4-BE49-F238E27FC236}">
                  <a16:creationId xmlns:a16="http://schemas.microsoft.com/office/drawing/2014/main" id="{310927C5-85DC-0652-E7D3-53AAA5C0466A}"/>
                </a:ext>
              </a:extLst>
            </p:cNvPr>
            <p:cNvCxnSpPr>
              <a:cxnSpLocks/>
              <a:stCxn id="178" idx="6"/>
              <a:endCxn id="182" idx="2"/>
            </p:cNvCxnSpPr>
            <p:nvPr/>
          </p:nvCxnSpPr>
          <p:spPr>
            <a:xfrm flipV="1">
              <a:off x="7890128" y="2883896"/>
              <a:ext cx="412980" cy="58963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8" name="Gerade Verbindung mit Pfeil 197">
              <a:extLst>
                <a:ext uri="{FF2B5EF4-FFF2-40B4-BE49-F238E27FC236}">
                  <a16:creationId xmlns:a16="http://schemas.microsoft.com/office/drawing/2014/main" id="{88F82987-DEC2-EA3C-CFAF-8FAB96FF105E}"/>
                </a:ext>
              </a:extLst>
            </p:cNvPr>
            <p:cNvCxnSpPr>
              <a:cxnSpLocks/>
              <a:stCxn id="178" idx="6"/>
              <a:endCxn id="179" idx="2"/>
            </p:cNvCxnSpPr>
            <p:nvPr/>
          </p:nvCxnSpPr>
          <p:spPr>
            <a:xfrm flipV="1">
              <a:off x="7890128" y="3471475"/>
              <a:ext cx="412980" cy="205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9" name="Gerade Verbindung mit Pfeil 198">
              <a:extLst>
                <a:ext uri="{FF2B5EF4-FFF2-40B4-BE49-F238E27FC236}">
                  <a16:creationId xmlns:a16="http://schemas.microsoft.com/office/drawing/2014/main" id="{92382AA5-BBF2-141B-22C2-7127AADE817E}"/>
                </a:ext>
              </a:extLst>
            </p:cNvPr>
            <p:cNvCxnSpPr>
              <a:cxnSpLocks/>
              <a:stCxn id="178" idx="6"/>
              <a:endCxn id="185" idx="2"/>
            </p:cNvCxnSpPr>
            <p:nvPr/>
          </p:nvCxnSpPr>
          <p:spPr>
            <a:xfrm>
              <a:off x="7890128" y="3473531"/>
              <a:ext cx="412980" cy="58963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0" name="Gerade Verbindung mit Pfeil 199">
              <a:extLst>
                <a:ext uri="{FF2B5EF4-FFF2-40B4-BE49-F238E27FC236}">
                  <a16:creationId xmlns:a16="http://schemas.microsoft.com/office/drawing/2014/main" id="{828B1F97-6312-457D-69EB-C4E4F642B7BD}"/>
                </a:ext>
              </a:extLst>
            </p:cNvPr>
            <p:cNvCxnSpPr>
              <a:cxnSpLocks/>
              <a:stCxn id="181" idx="6"/>
              <a:endCxn id="179" idx="2"/>
            </p:cNvCxnSpPr>
            <p:nvPr/>
          </p:nvCxnSpPr>
          <p:spPr>
            <a:xfrm flipV="1">
              <a:off x="7890128" y="3471475"/>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1" name="Gerade Verbindung mit Pfeil 200">
              <a:extLst>
                <a:ext uri="{FF2B5EF4-FFF2-40B4-BE49-F238E27FC236}">
                  <a16:creationId xmlns:a16="http://schemas.microsoft.com/office/drawing/2014/main" id="{9F93E62B-EE33-5E4F-F68A-2EBBCA6BEDD0}"/>
                </a:ext>
              </a:extLst>
            </p:cNvPr>
            <p:cNvCxnSpPr>
              <a:cxnSpLocks/>
              <a:stCxn id="181" idx="6"/>
              <a:endCxn id="185" idx="2"/>
            </p:cNvCxnSpPr>
            <p:nvPr/>
          </p:nvCxnSpPr>
          <p:spPr>
            <a:xfrm>
              <a:off x="7890128" y="4063166"/>
              <a:ext cx="41298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2" name="Gerade Verbindung mit Pfeil 201">
              <a:extLst>
                <a:ext uri="{FF2B5EF4-FFF2-40B4-BE49-F238E27FC236}">
                  <a16:creationId xmlns:a16="http://schemas.microsoft.com/office/drawing/2014/main" id="{54CE0FD1-4EA3-F5D6-A967-DA7FE20D875E}"/>
                </a:ext>
              </a:extLst>
            </p:cNvPr>
            <p:cNvCxnSpPr>
              <a:cxnSpLocks/>
              <a:stCxn id="181" idx="6"/>
              <a:endCxn id="187" idx="2"/>
            </p:cNvCxnSpPr>
            <p:nvPr/>
          </p:nvCxnSpPr>
          <p:spPr>
            <a:xfrm>
              <a:off x="7890128" y="4063166"/>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3" name="Gerade Verbindung mit Pfeil 202">
              <a:extLst>
                <a:ext uri="{FF2B5EF4-FFF2-40B4-BE49-F238E27FC236}">
                  <a16:creationId xmlns:a16="http://schemas.microsoft.com/office/drawing/2014/main" id="{04CDED9B-633A-FE88-A608-9E528FEDE8B2}"/>
                </a:ext>
              </a:extLst>
            </p:cNvPr>
            <p:cNvCxnSpPr>
              <a:cxnSpLocks/>
              <a:stCxn id="178" idx="6"/>
              <a:endCxn id="187" idx="3"/>
            </p:cNvCxnSpPr>
            <p:nvPr/>
          </p:nvCxnSpPr>
          <p:spPr>
            <a:xfrm>
              <a:off x="7890128" y="3473531"/>
              <a:ext cx="444612" cy="125769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4" name="Gerade Verbindung mit Pfeil 203">
              <a:extLst>
                <a:ext uri="{FF2B5EF4-FFF2-40B4-BE49-F238E27FC236}">
                  <a16:creationId xmlns:a16="http://schemas.microsoft.com/office/drawing/2014/main" id="{16415337-4C24-38C2-0BAE-6BACB020F385}"/>
                </a:ext>
              </a:extLst>
            </p:cNvPr>
            <p:cNvCxnSpPr>
              <a:cxnSpLocks/>
              <a:stCxn id="181" idx="6"/>
              <a:endCxn id="182" idx="2"/>
            </p:cNvCxnSpPr>
            <p:nvPr/>
          </p:nvCxnSpPr>
          <p:spPr>
            <a:xfrm flipV="1">
              <a:off x="7890128" y="2883896"/>
              <a:ext cx="412980" cy="117927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5" name="Gerade Verbindung mit Pfeil 204">
              <a:extLst>
                <a:ext uri="{FF2B5EF4-FFF2-40B4-BE49-F238E27FC236}">
                  <a16:creationId xmlns:a16="http://schemas.microsoft.com/office/drawing/2014/main" id="{ABC6811F-B047-BF26-7FD1-940D621E2499}"/>
                </a:ext>
              </a:extLst>
            </p:cNvPr>
            <p:cNvCxnSpPr>
              <a:cxnSpLocks/>
              <a:stCxn id="186" idx="6"/>
              <a:endCxn id="181" idx="2"/>
            </p:cNvCxnSpPr>
            <p:nvPr/>
          </p:nvCxnSpPr>
          <p:spPr>
            <a:xfrm>
              <a:off x="7251755" y="3179228"/>
              <a:ext cx="422373" cy="88393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6" name="Gerade Verbindung mit Pfeil 205">
              <a:extLst>
                <a:ext uri="{FF2B5EF4-FFF2-40B4-BE49-F238E27FC236}">
                  <a16:creationId xmlns:a16="http://schemas.microsoft.com/office/drawing/2014/main" id="{0ABF396D-4672-11A7-E007-A3D1615E8FFE}"/>
                </a:ext>
              </a:extLst>
            </p:cNvPr>
            <p:cNvCxnSpPr>
              <a:cxnSpLocks/>
              <a:stCxn id="184" idx="6"/>
              <a:endCxn id="178" idx="2"/>
            </p:cNvCxnSpPr>
            <p:nvPr/>
          </p:nvCxnSpPr>
          <p:spPr>
            <a:xfrm flipV="1">
              <a:off x="7255698" y="3473531"/>
              <a:ext cx="418430" cy="88496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7" name="Gerade Verbindung mit Pfeil 206">
              <a:extLst>
                <a:ext uri="{FF2B5EF4-FFF2-40B4-BE49-F238E27FC236}">
                  <a16:creationId xmlns:a16="http://schemas.microsoft.com/office/drawing/2014/main" id="{625F1CBE-5D1A-5DD2-5A5B-8B035D62C87A}"/>
                </a:ext>
              </a:extLst>
            </p:cNvPr>
            <p:cNvCxnSpPr>
              <a:cxnSpLocks/>
              <a:stCxn id="182" idx="6"/>
              <a:endCxn id="188" idx="2"/>
            </p:cNvCxnSpPr>
            <p:nvPr/>
          </p:nvCxnSpPr>
          <p:spPr>
            <a:xfrm>
              <a:off x="8519108" y="2883896"/>
              <a:ext cx="412980" cy="58409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8" name="Gerade Verbindung mit Pfeil 207">
              <a:extLst>
                <a:ext uri="{FF2B5EF4-FFF2-40B4-BE49-F238E27FC236}">
                  <a16:creationId xmlns:a16="http://schemas.microsoft.com/office/drawing/2014/main" id="{2E47C015-677F-EEDA-4CC9-8FB83C116465}"/>
                </a:ext>
              </a:extLst>
            </p:cNvPr>
            <p:cNvCxnSpPr>
              <a:cxnSpLocks/>
              <a:stCxn id="179" idx="6"/>
              <a:endCxn id="188" idx="2"/>
            </p:cNvCxnSpPr>
            <p:nvPr/>
          </p:nvCxnSpPr>
          <p:spPr>
            <a:xfrm flipV="1">
              <a:off x="8519108" y="3467989"/>
              <a:ext cx="412980" cy="348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9" name="Gerade Verbindung mit Pfeil 208">
              <a:extLst>
                <a:ext uri="{FF2B5EF4-FFF2-40B4-BE49-F238E27FC236}">
                  <a16:creationId xmlns:a16="http://schemas.microsoft.com/office/drawing/2014/main" id="{8FCC70CD-6B18-C34C-62E1-68F37951B917}"/>
                </a:ext>
              </a:extLst>
            </p:cNvPr>
            <p:cNvCxnSpPr>
              <a:cxnSpLocks/>
              <a:stCxn id="185" idx="6"/>
              <a:endCxn id="188" idx="2"/>
            </p:cNvCxnSpPr>
            <p:nvPr/>
          </p:nvCxnSpPr>
          <p:spPr>
            <a:xfrm flipV="1">
              <a:off x="8519108" y="3467989"/>
              <a:ext cx="412980" cy="59517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0" name="Gerade Verbindung mit Pfeil 209">
              <a:extLst>
                <a:ext uri="{FF2B5EF4-FFF2-40B4-BE49-F238E27FC236}">
                  <a16:creationId xmlns:a16="http://schemas.microsoft.com/office/drawing/2014/main" id="{24DC0F07-63ED-6C34-9CE3-B0C42DE4A364}"/>
                </a:ext>
              </a:extLst>
            </p:cNvPr>
            <p:cNvCxnSpPr>
              <a:cxnSpLocks/>
              <a:stCxn id="187" idx="6"/>
              <a:endCxn id="189" idx="2"/>
            </p:cNvCxnSpPr>
            <p:nvPr/>
          </p:nvCxnSpPr>
          <p:spPr>
            <a:xfrm flipV="1">
              <a:off x="8519108" y="4063166"/>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1" name="Gerade Verbindung mit Pfeil 210">
              <a:extLst>
                <a:ext uri="{FF2B5EF4-FFF2-40B4-BE49-F238E27FC236}">
                  <a16:creationId xmlns:a16="http://schemas.microsoft.com/office/drawing/2014/main" id="{0E6B96A7-0912-2C15-A8E1-A5DA864454FB}"/>
                </a:ext>
              </a:extLst>
            </p:cNvPr>
            <p:cNvCxnSpPr>
              <a:cxnSpLocks/>
              <a:stCxn id="185" idx="6"/>
              <a:endCxn id="189" idx="2"/>
            </p:cNvCxnSpPr>
            <p:nvPr/>
          </p:nvCxnSpPr>
          <p:spPr>
            <a:xfrm>
              <a:off x="8519108" y="4063166"/>
              <a:ext cx="41298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2" name="Gerade Verbindung mit Pfeil 211">
              <a:extLst>
                <a:ext uri="{FF2B5EF4-FFF2-40B4-BE49-F238E27FC236}">
                  <a16:creationId xmlns:a16="http://schemas.microsoft.com/office/drawing/2014/main" id="{638FDF22-7EEB-ED55-C38B-C0AB12A4CBBE}"/>
                </a:ext>
              </a:extLst>
            </p:cNvPr>
            <p:cNvCxnSpPr>
              <a:cxnSpLocks/>
              <a:stCxn id="187" idx="6"/>
              <a:endCxn id="188" idx="2"/>
            </p:cNvCxnSpPr>
            <p:nvPr/>
          </p:nvCxnSpPr>
          <p:spPr>
            <a:xfrm flipV="1">
              <a:off x="8519108" y="3467989"/>
              <a:ext cx="412980" cy="118686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3" name="Gerade Verbindung mit Pfeil 212">
              <a:extLst>
                <a:ext uri="{FF2B5EF4-FFF2-40B4-BE49-F238E27FC236}">
                  <a16:creationId xmlns:a16="http://schemas.microsoft.com/office/drawing/2014/main" id="{8D2D1399-128B-9BE1-8363-1571C99DC1DE}"/>
                </a:ext>
              </a:extLst>
            </p:cNvPr>
            <p:cNvCxnSpPr>
              <a:cxnSpLocks/>
              <a:stCxn id="179" idx="6"/>
              <a:endCxn id="189" idx="2"/>
            </p:cNvCxnSpPr>
            <p:nvPr/>
          </p:nvCxnSpPr>
          <p:spPr>
            <a:xfrm>
              <a:off x="8519108" y="3471475"/>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4" name="Gerade Verbindung mit Pfeil 213">
              <a:extLst>
                <a:ext uri="{FF2B5EF4-FFF2-40B4-BE49-F238E27FC236}">
                  <a16:creationId xmlns:a16="http://schemas.microsoft.com/office/drawing/2014/main" id="{A10DD463-7297-96DB-197A-91010EBF4A67}"/>
                </a:ext>
              </a:extLst>
            </p:cNvPr>
            <p:cNvCxnSpPr>
              <a:cxnSpLocks/>
              <a:stCxn id="182" idx="6"/>
              <a:endCxn id="189" idx="2"/>
            </p:cNvCxnSpPr>
            <p:nvPr/>
          </p:nvCxnSpPr>
          <p:spPr>
            <a:xfrm>
              <a:off x="8519108" y="2883896"/>
              <a:ext cx="412980" cy="117927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215" name="Pfeil: nach rechts 214">
              <a:extLst>
                <a:ext uri="{FF2B5EF4-FFF2-40B4-BE49-F238E27FC236}">
                  <a16:creationId xmlns:a16="http://schemas.microsoft.com/office/drawing/2014/main" id="{8D7953B3-C482-4965-BF26-110CE13B9BD9}"/>
                </a:ext>
              </a:extLst>
            </p:cNvPr>
            <p:cNvSpPr>
              <a:spLocks/>
            </p:cNvSpPr>
            <p:nvPr/>
          </p:nvSpPr>
          <p:spPr>
            <a:xfrm>
              <a:off x="5965390" y="3690255"/>
              <a:ext cx="309180" cy="146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Pfeil: nach rechts 215">
              <a:extLst>
                <a:ext uri="{FF2B5EF4-FFF2-40B4-BE49-F238E27FC236}">
                  <a16:creationId xmlns:a16="http://schemas.microsoft.com/office/drawing/2014/main" id="{DED168AB-22B5-FF8E-EFA5-DC8F495F8E85}"/>
                </a:ext>
              </a:extLst>
            </p:cNvPr>
            <p:cNvSpPr>
              <a:spLocks/>
            </p:cNvSpPr>
            <p:nvPr/>
          </p:nvSpPr>
          <p:spPr>
            <a:xfrm>
              <a:off x="9287376" y="3392105"/>
              <a:ext cx="309180" cy="146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Pfeil: nach rechts 216">
              <a:extLst>
                <a:ext uri="{FF2B5EF4-FFF2-40B4-BE49-F238E27FC236}">
                  <a16:creationId xmlns:a16="http://schemas.microsoft.com/office/drawing/2014/main" id="{926C85BD-37F8-A179-84CE-DFE471141215}"/>
                </a:ext>
              </a:extLst>
            </p:cNvPr>
            <p:cNvSpPr>
              <a:spLocks/>
            </p:cNvSpPr>
            <p:nvPr/>
          </p:nvSpPr>
          <p:spPr>
            <a:xfrm>
              <a:off x="9293508" y="3987628"/>
              <a:ext cx="309180" cy="146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Pfeil: nach unten 2">
            <a:extLst>
              <a:ext uri="{FF2B5EF4-FFF2-40B4-BE49-F238E27FC236}">
                <a16:creationId xmlns:a16="http://schemas.microsoft.com/office/drawing/2014/main" id="{6997BCFE-CCDF-FC2A-4BAF-64924F09A04C}"/>
              </a:ext>
            </a:extLst>
          </p:cNvPr>
          <p:cNvSpPr/>
          <p:nvPr/>
        </p:nvSpPr>
        <p:spPr>
          <a:xfrm rot="16200000">
            <a:off x="8727183" y="3672397"/>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5008DC4-63AF-BC37-FBAE-E921629D9ABF}"/>
              </a:ext>
            </a:extLst>
          </p:cNvPr>
          <p:cNvSpPr txBox="1"/>
          <p:nvPr/>
        </p:nvSpPr>
        <p:spPr>
          <a:xfrm>
            <a:off x="279951" y="2838722"/>
            <a:ext cx="1752600" cy="369332"/>
          </a:xfrm>
          <a:prstGeom prst="rect">
            <a:avLst/>
          </a:prstGeom>
          <a:noFill/>
        </p:spPr>
        <p:txBody>
          <a:bodyPr wrap="square" rtlCol="0">
            <a:spAutoFit/>
          </a:bodyPr>
          <a:lstStyle/>
          <a:p>
            <a:pPr algn="ctr"/>
            <a:r>
              <a:rPr lang="de-DE" b="1"/>
              <a:t>Trainingsdaten</a:t>
            </a:r>
          </a:p>
        </p:txBody>
      </p:sp>
      <p:sp>
        <p:nvSpPr>
          <p:cNvPr id="5" name="Textfeld 4">
            <a:extLst>
              <a:ext uri="{FF2B5EF4-FFF2-40B4-BE49-F238E27FC236}">
                <a16:creationId xmlns:a16="http://schemas.microsoft.com/office/drawing/2014/main" id="{DF1D605C-026C-3E2E-ACE0-0180AADCD2A2}"/>
              </a:ext>
            </a:extLst>
          </p:cNvPr>
          <p:cNvSpPr txBox="1"/>
          <p:nvPr/>
        </p:nvSpPr>
        <p:spPr>
          <a:xfrm>
            <a:off x="2059277" y="4805246"/>
            <a:ext cx="3675850" cy="1877437"/>
          </a:xfrm>
          <a:prstGeom prst="rect">
            <a:avLst/>
          </a:prstGeom>
          <a:noFill/>
        </p:spPr>
        <p:txBody>
          <a:bodyPr wrap="square" lIns="91440" tIns="45720" rIns="91440" bIns="45720" rtlCol="0" anchor="t">
            <a:spAutoFit/>
          </a:bodyPr>
          <a:lstStyle/>
          <a:p>
            <a:pPr algn="ctr"/>
            <a:r>
              <a:rPr lang="de-DE" b="1" dirty="0"/>
              <a:t>Definition &amp; Training des Modells</a:t>
            </a:r>
          </a:p>
          <a:p>
            <a:pPr marL="285750" indent="-285750">
              <a:buFont typeface="Arial" panose="020B0604020202020204" pitchFamily="34" charset="0"/>
              <a:buChar char="•"/>
            </a:pPr>
            <a:r>
              <a:rPr lang="de-DE" sz="1400" dirty="0"/>
              <a:t>Datenauswahl</a:t>
            </a:r>
            <a:endParaRPr lang="de-DE" sz="1400" dirty="0">
              <a:ea typeface="Calibri"/>
              <a:cs typeface="Calibri"/>
            </a:endParaRPr>
          </a:p>
          <a:p>
            <a:pPr marL="285750" indent="-285750">
              <a:buFont typeface="Arial" panose="020B0604020202020204" pitchFamily="34" charset="0"/>
              <a:buChar char="•"/>
            </a:pPr>
            <a:r>
              <a:rPr lang="de-DE" sz="1400" dirty="0"/>
              <a:t>Framework</a:t>
            </a:r>
            <a:endParaRPr lang="de-DE" sz="1400" dirty="0">
              <a:ea typeface="Calibri"/>
              <a:cs typeface="Calibri"/>
            </a:endParaRPr>
          </a:p>
          <a:p>
            <a:pPr marL="285750" indent="-285750">
              <a:buFont typeface="Arial" panose="020B0604020202020204" pitchFamily="34" charset="0"/>
              <a:buChar char="•"/>
            </a:pPr>
            <a:r>
              <a:rPr lang="de-DE" sz="1400" dirty="0"/>
              <a:t>Schritte (welche Art von "Lernen"?)</a:t>
            </a:r>
          </a:p>
          <a:p>
            <a:pPr marL="631825" lvl="1" indent="-285750">
              <a:buFont typeface="Symbol" panose="05050102010706020507" pitchFamily="18" charset="2"/>
              <a:buChar char="-"/>
            </a:pPr>
            <a:r>
              <a:rPr lang="de-DE" sz="1400" dirty="0"/>
              <a:t>unsupervised learning</a:t>
            </a:r>
            <a:br>
              <a:rPr lang="de-DE" sz="1400" dirty="0"/>
            </a:br>
            <a:r>
              <a:rPr lang="de-DE" sz="1400" dirty="0"/>
              <a:t>„</a:t>
            </a:r>
            <a:r>
              <a:rPr lang="de-DE" sz="1400" dirty="0" err="1"/>
              <a:t>Pre</a:t>
            </a:r>
            <a:r>
              <a:rPr lang="de-DE" sz="1400" dirty="0"/>
              <a:t>-training“ </a:t>
            </a:r>
            <a:r>
              <a:rPr lang="de-DE" sz="1400" dirty="0">
                <a:sym typeface="Wingdings" panose="05000000000000000000" pitchFamily="2" charset="2"/>
              </a:rPr>
              <a:t> </a:t>
            </a:r>
            <a:r>
              <a:rPr lang="de-DE" sz="1400" dirty="0" err="1">
                <a:sym typeface="Wingdings" panose="05000000000000000000" pitchFamily="2" charset="2"/>
              </a:rPr>
              <a:t>Tokenizer</a:t>
            </a:r>
            <a:r>
              <a:rPr lang="de-DE" sz="1400" dirty="0">
                <a:sym typeface="Wingdings" panose="05000000000000000000" pitchFamily="2" charset="2"/>
              </a:rPr>
              <a:t>  Kontexte</a:t>
            </a:r>
            <a:endParaRPr lang="de-DE" sz="1400" dirty="0"/>
          </a:p>
          <a:p>
            <a:pPr marL="631825" lvl="1" indent="-285750">
              <a:buFont typeface="Symbol" panose="05050102010706020507" pitchFamily="18" charset="2"/>
              <a:buChar char="-"/>
            </a:pPr>
            <a:r>
              <a:rPr lang="de-DE" sz="1400" dirty="0"/>
              <a:t>supervised learning</a:t>
            </a:r>
          </a:p>
          <a:p>
            <a:pPr marL="631825" lvl="1" indent="-285750">
              <a:buFont typeface="Symbol" panose="05050102010706020507" pitchFamily="18" charset="2"/>
              <a:buChar char="-"/>
            </a:pPr>
            <a:r>
              <a:rPr lang="de-DE" sz="1400" dirty="0"/>
              <a:t>reinforcement learning (RLHF)</a:t>
            </a:r>
            <a:endParaRPr lang="de-DE" sz="1400" dirty="0">
              <a:ea typeface="Calibri"/>
              <a:cs typeface="Calibri"/>
            </a:endParaRPr>
          </a:p>
        </p:txBody>
      </p:sp>
      <p:grpSp>
        <p:nvGrpSpPr>
          <p:cNvPr id="20" name="Gruppieren 19">
            <a:extLst>
              <a:ext uri="{FF2B5EF4-FFF2-40B4-BE49-F238E27FC236}">
                <a16:creationId xmlns:a16="http://schemas.microsoft.com/office/drawing/2014/main" id="{5B5E3BC1-BD10-ED90-446E-A5B40CAC1A3B}"/>
              </a:ext>
            </a:extLst>
          </p:cNvPr>
          <p:cNvGrpSpPr/>
          <p:nvPr/>
        </p:nvGrpSpPr>
        <p:grpSpPr>
          <a:xfrm>
            <a:off x="9249225" y="3457887"/>
            <a:ext cx="2865142" cy="812927"/>
            <a:chOff x="9249225" y="3457887"/>
            <a:chExt cx="2865142" cy="812927"/>
          </a:xfrm>
        </p:grpSpPr>
        <p:pic>
          <p:nvPicPr>
            <p:cNvPr id="10" name="Grafik 9">
              <a:extLst>
                <a:ext uri="{FF2B5EF4-FFF2-40B4-BE49-F238E27FC236}">
                  <a16:creationId xmlns:a16="http://schemas.microsoft.com/office/drawing/2014/main" id="{4C231106-0B2D-8F38-2059-C3FA9C901056}"/>
                </a:ext>
              </a:extLst>
            </p:cNvPr>
            <p:cNvPicPr>
              <a:picLocks noChangeAspect="1"/>
            </p:cNvPicPr>
            <p:nvPr/>
          </p:nvPicPr>
          <p:blipFill>
            <a:blip r:embed="rId10"/>
            <a:stretch>
              <a:fillRect/>
            </a:stretch>
          </p:blipFill>
          <p:spPr>
            <a:xfrm>
              <a:off x="9249225" y="3457887"/>
              <a:ext cx="2865142" cy="812927"/>
            </a:xfrm>
            <a:prstGeom prst="rect">
              <a:avLst/>
            </a:prstGeom>
            <a:ln>
              <a:solidFill>
                <a:schemeClr val="bg2">
                  <a:lumMod val="90000"/>
                </a:schemeClr>
              </a:solidFill>
            </a:ln>
          </p:spPr>
        </p:pic>
        <p:pic>
          <p:nvPicPr>
            <p:cNvPr id="19" name="Grafik 18">
              <a:extLst>
                <a:ext uri="{FF2B5EF4-FFF2-40B4-BE49-F238E27FC236}">
                  <a16:creationId xmlns:a16="http://schemas.microsoft.com/office/drawing/2014/main" id="{5EF60CF8-3BD6-8FC5-F575-CD4F4AAA3657}"/>
                </a:ext>
              </a:extLst>
            </p:cNvPr>
            <p:cNvPicPr>
              <a:picLocks noChangeAspect="1"/>
            </p:cNvPicPr>
            <p:nvPr/>
          </p:nvPicPr>
          <p:blipFill>
            <a:blip r:embed="rId11"/>
            <a:stretch>
              <a:fillRect/>
            </a:stretch>
          </p:blipFill>
          <p:spPr>
            <a:xfrm>
              <a:off x="11848387" y="3910881"/>
              <a:ext cx="229394" cy="258803"/>
            </a:xfrm>
            <a:prstGeom prst="rect">
              <a:avLst/>
            </a:prstGeom>
          </p:spPr>
        </p:pic>
      </p:grpSp>
      <p:sp>
        <p:nvSpPr>
          <p:cNvPr id="21" name="Textfeld 20">
            <a:extLst>
              <a:ext uri="{FF2B5EF4-FFF2-40B4-BE49-F238E27FC236}">
                <a16:creationId xmlns:a16="http://schemas.microsoft.com/office/drawing/2014/main" id="{4F6B23F3-F36E-21C6-81C0-D6FD960EE20F}"/>
              </a:ext>
            </a:extLst>
          </p:cNvPr>
          <p:cNvSpPr txBox="1"/>
          <p:nvPr/>
        </p:nvSpPr>
        <p:spPr>
          <a:xfrm>
            <a:off x="5471860" y="1947125"/>
            <a:ext cx="3113125" cy="800219"/>
          </a:xfrm>
          <a:prstGeom prst="rect">
            <a:avLst/>
          </a:prstGeom>
          <a:noFill/>
        </p:spPr>
        <p:txBody>
          <a:bodyPr wrap="square" rtlCol="0">
            <a:spAutoFit/>
          </a:bodyPr>
          <a:lstStyle/>
          <a:p>
            <a:pPr algn="ctr"/>
            <a:r>
              <a:rPr lang="de-DE" b="1"/>
              <a:t>Endprodukt: Neuronales Netz</a:t>
            </a:r>
          </a:p>
          <a:p>
            <a:pPr marL="285750" indent="-285750">
              <a:buFont typeface="Arial" panose="020B0604020202020204" pitchFamily="34" charset="0"/>
              <a:buChar char="•"/>
            </a:pPr>
            <a:r>
              <a:rPr lang="de-DE" sz="1400" i="1"/>
              <a:t>Transformer</a:t>
            </a:r>
            <a:r>
              <a:rPr lang="de-DE" sz="1400"/>
              <a:t>-Architektur</a:t>
            </a:r>
          </a:p>
          <a:p>
            <a:pPr marL="285750" indent="-285750">
              <a:buFont typeface="Arial" panose="020B0604020202020204" pitchFamily="34" charset="0"/>
              <a:buChar char="•"/>
            </a:pPr>
            <a:r>
              <a:rPr lang="de-DE" sz="1400"/>
              <a:t>Black Box</a:t>
            </a:r>
          </a:p>
        </p:txBody>
      </p:sp>
      <p:cxnSp>
        <p:nvCxnSpPr>
          <p:cNvPr id="31" name="Verbinder: gekrümmt 30">
            <a:extLst>
              <a:ext uri="{FF2B5EF4-FFF2-40B4-BE49-F238E27FC236}">
                <a16:creationId xmlns:a16="http://schemas.microsoft.com/office/drawing/2014/main" id="{55D047CB-C86F-254B-92F7-C49A146E83FE}"/>
              </a:ext>
            </a:extLst>
          </p:cNvPr>
          <p:cNvCxnSpPr>
            <a:cxnSpLocks/>
            <a:stCxn id="10" idx="0"/>
            <a:endCxn id="177" idx="0"/>
          </p:cNvCxnSpPr>
          <p:nvPr/>
        </p:nvCxnSpPr>
        <p:spPr>
          <a:xfrm rot="16200000" flipV="1">
            <a:off x="8559102" y="1335192"/>
            <a:ext cx="508767" cy="3736623"/>
          </a:xfrm>
          <a:prstGeom prst="curvedConnector3">
            <a:avLst>
              <a:gd name="adj1" fmla="val 209903"/>
            </a:avLst>
          </a:prstGeom>
          <a:ln w="28575">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6FA6603B-C91D-C3CB-1898-D6465FC96B46}"/>
              </a:ext>
            </a:extLst>
          </p:cNvPr>
          <p:cNvSpPr txBox="1"/>
          <p:nvPr/>
        </p:nvSpPr>
        <p:spPr>
          <a:xfrm>
            <a:off x="9473418" y="4512859"/>
            <a:ext cx="2552453" cy="584775"/>
          </a:xfrm>
          <a:prstGeom prst="rect">
            <a:avLst/>
          </a:prstGeom>
          <a:noFill/>
        </p:spPr>
        <p:txBody>
          <a:bodyPr wrap="square" rtlCol="0">
            <a:spAutoFit/>
          </a:bodyPr>
          <a:lstStyle/>
          <a:p>
            <a:pPr algn="ctr"/>
            <a:r>
              <a:rPr lang="de-DE" b="1"/>
              <a:t>Anwendung</a:t>
            </a:r>
          </a:p>
          <a:p>
            <a:pPr marL="285750" indent="-285750">
              <a:buFont typeface="Arial" panose="020B0604020202020204" pitchFamily="34" charset="0"/>
              <a:buChar char="•"/>
            </a:pPr>
            <a:r>
              <a:rPr lang="de-DE" sz="1400"/>
              <a:t>Lernen durch User-Feedback</a:t>
            </a:r>
          </a:p>
        </p:txBody>
      </p:sp>
      <p:sp>
        <p:nvSpPr>
          <p:cNvPr id="6" name="Textfeld 5">
            <a:extLst>
              <a:ext uri="{FF2B5EF4-FFF2-40B4-BE49-F238E27FC236}">
                <a16:creationId xmlns:a16="http://schemas.microsoft.com/office/drawing/2014/main" id="{B2CCCE30-B62B-E47B-6633-4E976AE5793E}"/>
              </a:ext>
            </a:extLst>
          </p:cNvPr>
          <p:cNvSpPr txBox="1"/>
          <p:nvPr/>
        </p:nvSpPr>
        <p:spPr>
          <a:xfrm>
            <a:off x="9624025" y="2210479"/>
            <a:ext cx="1547155" cy="307777"/>
          </a:xfrm>
          <a:prstGeom prst="rect">
            <a:avLst/>
          </a:prstGeom>
          <a:noFill/>
        </p:spPr>
        <p:txBody>
          <a:bodyPr wrap="none" rtlCol="0">
            <a:spAutoFit/>
          </a:bodyPr>
          <a:lstStyle/>
          <a:p>
            <a:r>
              <a:rPr lang="de-DE" sz="1400"/>
              <a:t>Analyse des Inputs</a:t>
            </a:r>
          </a:p>
        </p:txBody>
      </p:sp>
    </p:spTree>
    <p:extLst>
      <p:ext uri="{BB962C8B-B14F-4D97-AF65-F5344CB8AC3E}">
        <p14:creationId xmlns:p14="http://schemas.microsoft.com/office/powerpoint/2010/main" val="38744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500"/>
                                        <p:tgtEl>
                                          <p:spTgt spid="1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 grpId="0" animBg="1"/>
      <p:bldP spid="5" grpId="0"/>
      <p:bldP spid="21" grpId="0"/>
      <p:bldP spid="4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a:normAutofit/>
          </a:bodyPr>
          <a:lstStyle/>
          <a:p>
            <a:pPr marL="0" indent="0">
              <a:buNone/>
            </a:pPr>
            <a:r>
              <a:rPr lang="de-DE" sz="2600" dirty="0"/>
              <a:t>3 verschieden Arten, um zu lernen:</a:t>
            </a:r>
          </a:p>
          <a:p>
            <a:r>
              <a:rPr lang="de-DE" sz="2600" b="1" u="sng" dirty="0"/>
              <a:t>unsupervised Learning</a:t>
            </a:r>
          </a:p>
          <a:p>
            <a:r>
              <a:rPr lang="de-DE" sz="2600" dirty="0"/>
              <a:t>supervised Learning</a:t>
            </a:r>
          </a:p>
          <a:p>
            <a:r>
              <a:rPr lang="de-DE" sz="2600" dirty="0"/>
              <a:t>reinforcement Learning</a:t>
            </a:r>
          </a:p>
        </p:txBody>
      </p:sp>
      <p:pic>
        <p:nvPicPr>
          <p:cNvPr id="2050" name="Picture 2" descr="Ablauf beim unsupervised learning">
            <a:extLst>
              <a:ext uri="{FF2B5EF4-FFF2-40B4-BE49-F238E27FC236}">
                <a16:creationId xmlns:a16="http://schemas.microsoft.com/office/drawing/2014/main" id="{E85A875C-0A2B-797D-4526-526FFF361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929" y="2235835"/>
            <a:ext cx="7568071" cy="4257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C324A0A-89B1-93C7-1DF7-C5C2F334C002}"/>
              </a:ext>
            </a:extLst>
          </p:cNvPr>
          <p:cNvSpPr txBox="1"/>
          <p:nvPr/>
        </p:nvSpPr>
        <p:spPr>
          <a:xfrm>
            <a:off x="4838854" y="6173400"/>
            <a:ext cx="7138220" cy="276999"/>
          </a:xfrm>
          <a:prstGeom prst="rect">
            <a:avLst/>
          </a:prstGeom>
          <a:noFill/>
        </p:spPr>
        <p:txBody>
          <a:bodyPr wrap="square" rtlCol="0">
            <a:spAutoFit/>
          </a:bodyPr>
          <a:lstStyle/>
          <a:p>
            <a:r>
              <a:rPr lang="de-DE" sz="1200" dirty="0"/>
              <a:t>Grafik: </a:t>
            </a:r>
            <a:r>
              <a:rPr lang="de-DE" sz="1200" dirty="0" err="1"/>
              <a:t>tec</a:t>
            </a:r>
            <a:r>
              <a:rPr lang="de-DE" sz="1200" dirty="0"/>
              <a:t> </a:t>
            </a:r>
            <a:r>
              <a:rPr lang="de-DE" sz="1200" dirty="0" err="1"/>
              <a:t>is</a:t>
            </a:r>
            <a:r>
              <a:rPr lang="de-DE" sz="1200" dirty="0"/>
              <a:t> </a:t>
            </a:r>
            <a:r>
              <a:rPr lang="de-DE" sz="1200" dirty="0" err="1"/>
              <a:t>lava</a:t>
            </a:r>
            <a:r>
              <a:rPr lang="de-DE" sz="1200" dirty="0"/>
              <a:t>, 2020, </a:t>
            </a:r>
            <a:r>
              <a:rPr lang="de-DE" sz="1200" dirty="0">
                <a:hlinkClick r:id="rId4"/>
              </a:rPr>
              <a:t>https://www.tecislava.com/blog/supervised-unsupervised-reinforcement</a:t>
            </a:r>
            <a:r>
              <a:rPr lang="de-DE" sz="1200" dirty="0"/>
              <a:t>.</a:t>
            </a:r>
          </a:p>
        </p:txBody>
      </p:sp>
    </p:spTree>
    <p:extLst>
      <p:ext uri="{BB962C8B-B14F-4D97-AF65-F5344CB8AC3E}">
        <p14:creationId xmlns:p14="http://schemas.microsoft.com/office/powerpoint/2010/main" val="91448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a:normAutofit/>
          </a:bodyPr>
          <a:lstStyle/>
          <a:p>
            <a:pPr marL="0" indent="0">
              <a:buNone/>
            </a:pPr>
            <a:r>
              <a:rPr lang="de-DE" sz="2600" dirty="0"/>
              <a:t>3 verschieden Arten, um zu lernen:</a:t>
            </a:r>
          </a:p>
          <a:p>
            <a:r>
              <a:rPr lang="de-DE" sz="2600" dirty="0"/>
              <a:t>unsupervised Learning</a:t>
            </a:r>
          </a:p>
          <a:p>
            <a:r>
              <a:rPr lang="de-DE" sz="2600" b="1" u="sng" dirty="0"/>
              <a:t>supervised Learning</a:t>
            </a:r>
          </a:p>
          <a:p>
            <a:r>
              <a:rPr lang="de-DE" sz="2600" dirty="0"/>
              <a:t>reinforcement Learning</a:t>
            </a:r>
          </a:p>
        </p:txBody>
      </p:sp>
      <p:pic>
        <p:nvPicPr>
          <p:cNvPr id="1026" name="Picture 2" descr="Ablauf beim supervised learning">
            <a:extLst>
              <a:ext uri="{FF2B5EF4-FFF2-40B4-BE49-F238E27FC236}">
                <a16:creationId xmlns:a16="http://schemas.microsoft.com/office/drawing/2014/main" id="{756EF862-E935-4700-7B0E-D257F077D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116" y="2266315"/>
            <a:ext cx="7513884" cy="422656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58619FCC-50DB-CD42-703C-9C76F6E252DA}"/>
              </a:ext>
            </a:extLst>
          </p:cNvPr>
          <p:cNvSpPr txBox="1"/>
          <p:nvPr/>
        </p:nvSpPr>
        <p:spPr>
          <a:xfrm>
            <a:off x="4838854" y="6173400"/>
            <a:ext cx="7138220" cy="276999"/>
          </a:xfrm>
          <a:prstGeom prst="rect">
            <a:avLst/>
          </a:prstGeom>
          <a:noFill/>
        </p:spPr>
        <p:txBody>
          <a:bodyPr wrap="square" rtlCol="0">
            <a:spAutoFit/>
          </a:bodyPr>
          <a:lstStyle/>
          <a:p>
            <a:r>
              <a:rPr lang="de-DE" sz="1200" dirty="0"/>
              <a:t>Grafik: </a:t>
            </a:r>
            <a:r>
              <a:rPr lang="de-DE" sz="1200" dirty="0" err="1"/>
              <a:t>tec</a:t>
            </a:r>
            <a:r>
              <a:rPr lang="de-DE" sz="1200" dirty="0"/>
              <a:t> </a:t>
            </a:r>
            <a:r>
              <a:rPr lang="de-DE" sz="1200" dirty="0" err="1"/>
              <a:t>is</a:t>
            </a:r>
            <a:r>
              <a:rPr lang="de-DE" sz="1200" dirty="0"/>
              <a:t> </a:t>
            </a:r>
            <a:r>
              <a:rPr lang="de-DE" sz="1200" dirty="0" err="1"/>
              <a:t>lava</a:t>
            </a:r>
            <a:r>
              <a:rPr lang="de-DE" sz="1200" dirty="0"/>
              <a:t>, 2020, </a:t>
            </a:r>
            <a:r>
              <a:rPr lang="de-DE" sz="1200" dirty="0">
                <a:hlinkClick r:id="rId4"/>
              </a:rPr>
              <a:t>https://www.tecislava.com/blog/supervised-unsupervised-reinforcement</a:t>
            </a:r>
            <a:r>
              <a:rPr lang="de-DE" sz="1200" dirty="0"/>
              <a:t>.</a:t>
            </a:r>
          </a:p>
        </p:txBody>
      </p:sp>
    </p:spTree>
    <p:extLst>
      <p:ext uri="{BB962C8B-B14F-4D97-AF65-F5344CB8AC3E}">
        <p14:creationId xmlns:p14="http://schemas.microsoft.com/office/powerpoint/2010/main" val="421739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a:normAutofit/>
          </a:bodyPr>
          <a:lstStyle/>
          <a:p>
            <a:pPr marL="0" indent="0">
              <a:buNone/>
            </a:pPr>
            <a:r>
              <a:rPr lang="de-DE" sz="2600" dirty="0"/>
              <a:t>3 verschieden Arten, um zu lernen:</a:t>
            </a:r>
          </a:p>
          <a:p>
            <a:r>
              <a:rPr lang="de-DE" sz="2600" dirty="0"/>
              <a:t>unsupervised Learning</a:t>
            </a:r>
          </a:p>
          <a:p>
            <a:r>
              <a:rPr lang="de-DE" sz="2600" dirty="0"/>
              <a:t>supervised Learning</a:t>
            </a:r>
          </a:p>
          <a:p>
            <a:r>
              <a:rPr lang="de-DE" sz="2600" b="1" u="sng" dirty="0"/>
              <a:t>reinforcement Learning</a:t>
            </a:r>
          </a:p>
        </p:txBody>
      </p:sp>
      <p:pic>
        <p:nvPicPr>
          <p:cNvPr id="3074" name="Picture 2" descr="Ablauf beim reinforcement learning">
            <a:extLst>
              <a:ext uri="{FF2B5EF4-FFF2-40B4-BE49-F238E27FC236}">
                <a16:creationId xmlns:a16="http://schemas.microsoft.com/office/drawing/2014/main" id="{33E25513-61A8-2ED8-060C-6D9E2545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427" y="2317115"/>
            <a:ext cx="7423573" cy="4175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7BC01F8-4B26-A7BF-F386-1307BCB9AE73}"/>
              </a:ext>
            </a:extLst>
          </p:cNvPr>
          <p:cNvSpPr txBox="1"/>
          <p:nvPr/>
        </p:nvSpPr>
        <p:spPr>
          <a:xfrm>
            <a:off x="4838854" y="6173400"/>
            <a:ext cx="7138220" cy="276999"/>
          </a:xfrm>
          <a:prstGeom prst="rect">
            <a:avLst/>
          </a:prstGeom>
          <a:noFill/>
        </p:spPr>
        <p:txBody>
          <a:bodyPr wrap="square" rtlCol="0">
            <a:spAutoFit/>
          </a:bodyPr>
          <a:lstStyle/>
          <a:p>
            <a:r>
              <a:rPr lang="de-DE" sz="1200" dirty="0"/>
              <a:t>Grafik: </a:t>
            </a:r>
            <a:r>
              <a:rPr lang="de-DE" sz="1200" dirty="0" err="1"/>
              <a:t>tec</a:t>
            </a:r>
            <a:r>
              <a:rPr lang="de-DE" sz="1200" dirty="0"/>
              <a:t> </a:t>
            </a:r>
            <a:r>
              <a:rPr lang="de-DE" sz="1200" dirty="0" err="1"/>
              <a:t>is</a:t>
            </a:r>
            <a:r>
              <a:rPr lang="de-DE" sz="1200" dirty="0"/>
              <a:t> </a:t>
            </a:r>
            <a:r>
              <a:rPr lang="de-DE" sz="1200" dirty="0" err="1"/>
              <a:t>lava</a:t>
            </a:r>
            <a:r>
              <a:rPr lang="de-DE" sz="1200" dirty="0"/>
              <a:t>, 2020, </a:t>
            </a:r>
            <a:r>
              <a:rPr lang="de-DE" sz="1200" dirty="0">
                <a:hlinkClick r:id="rId4"/>
              </a:rPr>
              <a:t>https://www.tecislava.com/blog/supervised-unsupervised-reinforcement</a:t>
            </a:r>
            <a:r>
              <a:rPr lang="de-DE" sz="1200" dirty="0"/>
              <a:t>.</a:t>
            </a:r>
          </a:p>
        </p:txBody>
      </p:sp>
    </p:spTree>
    <p:extLst>
      <p:ext uri="{BB962C8B-B14F-4D97-AF65-F5344CB8AC3E}">
        <p14:creationId xmlns:p14="http://schemas.microsoft.com/office/powerpoint/2010/main" val="235222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a:normAutofit/>
          </a:bodyPr>
          <a:lstStyle/>
          <a:p>
            <a:pPr marL="0" indent="0">
              <a:buNone/>
            </a:pPr>
            <a:r>
              <a:rPr lang="de-DE" sz="2600" dirty="0"/>
              <a:t>3 verschieden Arten, um zu lernen:</a:t>
            </a:r>
          </a:p>
          <a:p>
            <a:r>
              <a:rPr lang="de-DE" sz="2600" dirty="0"/>
              <a:t>unsupervised Learning</a:t>
            </a:r>
          </a:p>
          <a:p>
            <a:r>
              <a:rPr lang="de-DE" sz="2600" dirty="0"/>
              <a:t>supervised Learning</a:t>
            </a:r>
          </a:p>
          <a:p>
            <a:r>
              <a:rPr lang="de-DE" sz="2600" dirty="0"/>
              <a:t>reinforcement Learning</a:t>
            </a:r>
          </a:p>
          <a:p>
            <a:endParaRPr lang="de-DE" sz="2600" dirty="0"/>
          </a:p>
          <a:p>
            <a:pPr marL="0" indent="0">
              <a:buNone/>
            </a:pPr>
            <a:r>
              <a:rPr lang="de-DE" sz="2600" dirty="0"/>
              <a:t>Wie „lernt“ ChatGPT?</a:t>
            </a:r>
          </a:p>
        </p:txBody>
      </p:sp>
    </p:spTree>
    <p:extLst>
      <p:ext uri="{BB962C8B-B14F-4D97-AF65-F5344CB8AC3E}">
        <p14:creationId xmlns:p14="http://schemas.microsoft.com/office/powerpoint/2010/main" val="375703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vert="horz" lIns="91440" tIns="45720" rIns="91440" bIns="45720" rtlCol="0" anchor="t">
            <a:normAutofit/>
          </a:bodyPr>
          <a:lstStyle/>
          <a:p>
            <a:pPr marL="0" indent="0">
              <a:buNone/>
            </a:pPr>
            <a:r>
              <a:rPr lang="de-DE" sz="2600" u="sng" dirty="0"/>
              <a:t>Wie „lernt“ ChatGPT?</a:t>
            </a:r>
          </a:p>
          <a:p>
            <a:r>
              <a:rPr lang="de-DE" sz="2600" dirty="0"/>
              <a:t>Grundlage für ChatGPT: GPT 3.5 (LLM)</a:t>
            </a:r>
            <a:endParaRPr lang="de-DE" sz="2600" dirty="0">
              <a:ea typeface="Calibri"/>
              <a:cs typeface="Calibri"/>
            </a:endParaRPr>
          </a:p>
          <a:p>
            <a:r>
              <a:rPr lang="de-DE" sz="2600" dirty="0"/>
              <a:t>Daten aus dem Internet werden für unsupervised Learning genutzt</a:t>
            </a:r>
            <a:endParaRPr lang="de-DE" sz="2600" dirty="0">
              <a:ea typeface="Calibri"/>
              <a:cs typeface="Calibri"/>
            </a:endParaRPr>
          </a:p>
          <a:p>
            <a:pPr marL="0" indent="0">
              <a:buNone/>
            </a:pPr>
            <a:r>
              <a:rPr lang="de-DE" sz="2600" dirty="0">
                <a:sym typeface="Wingdings" panose="05000000000000000000" pitchFamily="2" charset="2"/>
              </a:rPr>
              <a:t>    a</a:t>
            </a:r>
            <a:r>
              <a:rPr lang="de-DE" sz="2600" dirty="0"/>
              <a:t>b jetzt ist das LLM </a:t>
            </a:r>
            <a:r>
              <a:rPr lang="de-DE" sz="2600" b="1" dirty="0"/>
              <a:t>theoretisch</a:t>
            </a:r>
            <a:r>
              <a:rPr lang="de-DE" sz="2600" dirty="0"/>
              <a:t> einsatzfähig</a:t>
            </a:r>
          </a:p>
          <a:p>
            <a:r>
              <a:rPr lang="de-DE" sz="2600" dirty="0"/>
              <a:t>Problem: nicht auf Benutzer abgestimmt</a:t>
            </a:r>
            <a:endParaRPr lang="de-DE" sz="2600" dirty="0">
              <a:ea typeface="Calibri"/>
              <a:cs typeface="Calibri"/>
            </a:endParaRPr>
          </a:p>
          <a:p>
            <a:pPr lvl="1"/>
            <a:r>
              <a:rPr lang="de-DE" dirty="0"/>
              <a:t>unwahre Fakten</a:t>
            </a:r>
            <a:endParaRPr lang="de-DE" dirty="0">
              <a:ea typeface="Calibri"/>
              <a:cs typeface="Calibri"/>
            </a:endParaRPr>
          </a:p>
          <a:p>
            <a:pPr lvl="1"/>
            <a:r>
              <a:rPr lang="de-DE" dirty="0"/>
              <a:t>toxisch</a:t>
            </a:r>
            <a:endParaRPr lang="de-DE" dirty="0">
              <a:ea typeface="Calibri"/>
              <a:cs typeface="Calibri"/>
            </a:endParaRPr>
          </a:p>
          <a:p>
            <a:pPr lvl="1"/>
            <a:r>
              <a:rPr lang="de-DE" dirty="0"/>
              <a:t>nicht hilfreich</a:t>
            </a:r>
            <a:endParaRPr lang="de-DE" dirty="0">
              <a:ea typeface="Calibri"/>
              <a:cs typeface="Calibri"/>
            </a:endParaRPr>
          </a:p>
          <a:p>
            <a:r>
              <a:rPr lang="de-DE" sz="2600" dirty="0"/>
              <a:t>daher weiteres Training notwendig</a:t>
            </a:r>
            <a:endParaRPr lang="de-DE" dirty="0"/>
          </a:p>
        </p:txBody>
      </p:sp>
    </p:spTree>
    <p:extLst>
      <p:ext uri="{BB962C8B-B14F-4D97-AF65-F5344CB8AC3E}">
        <p14:creationId xmlns:p14="http://schemas.microsoft.com/office/powerpoint/2010/main" val="110799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600"/>
              <a:t>Mindmap zu ChatGPT</a:t>
            </a:r>
            <a:endParaRPr lang="de-DE" sz="3600" b="1"/>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a:normAutofit/>
          </a:bodyPr>
          <a:lstStyle/>
          <a:p>
            <a:pPr marL="0" indent="0">
              <a:buNone/>
            </a:pPr>
            <a:r>
              <a:rPr lang="de-DE" sz="2000"/>
              <a:t>Befülle die Mindmap zu ChatGPT.</a:t>
            </a:r>
          </a:p>
          <a:p>
            <a:pPr marL="0" indent="0">
              <a:buNone/>
            </a:pPr>
            <a:r>
              <a:rPr lang="de-DE" sz="2000"/>
              <a:t>Wenn du zu einigen Punkten nichts Genaues weißt, schreibe auf, wie du es dir </a:t>
            </a:r>
            <a:r>
              <a:rPr lang="de-DE" sz="2000" u="sng"/>
              <a:t>vorstellst</a:t>
            </a:r>
            <a:r>
              <a:rPr lang="de-DE" sz="2000"/>
              <a:t>!</a:t>
            </a:r>
          </a:p>
          <a:p>
            <a:pPr marL="0" indent="0">
              <a:buNone/>
            </a:pPr>
            <a:endParaRPr lang="de-DE" sz="2000"/>
          </a:p>
          <a:p>
            <a:pPr marL="0" indent="0">
              <a:buNone/>
            </a:pPr>
            <a:endParaRPr lang="de-DE" sz="2000"/>
          </a:p>
        </p:txBody>
      </p:sp>
      <p:pic>
        <p:nvPicPr>
          <p:cNvPr id="6" name="Grafik 5">
            <a:extLst>
              <a:ext uri="{FF2B5EF4-FFF2-40B4-BE49-F238E27FC236}">
                <a16:creationId xmlns:a16="http://schemas.microsoft.com/office/drawing/2014/main" id="{3577ACBC-7CB9-553E-6203-1AACAC02A6B1}"/>
              </a:ext>
            </a:extLst>
          </p:cNvPr>
          <p:cNvPicPr>
            <a:picLocks noChangeAspect="1"/>
          </p:cNvPicPr>
          <p:nvPr/>
        </p:nvPicPr>
        <p:blipFill>
          <a:blip r:embed="rId3"/>
          <a:stretch>
            <a:fillRect/>
          </a:stretch>
        </p:blipFill>
        <p:spPr>
          <a:xfrm>
            <a:off x="3068483" y="2817383"/>
            <a:ext cx="6055033" cy="3675492"/>
          </a:xfrm>
          <a:prstGeom prst="rect">
            <a:avLst/>
          </a:prstGeom>
          <a:ln>
            <a:solidFill>
              <a:schemeClr val="accent1"/>
            </a:solidFill>
          </a:ln>
        </p:spPr>
      </p:pic>
    </p:spTree>
    <p:extLst>
      <p:ext uri="{BB962C8B-B14F-4D97-AF65-F5344CB8AC3E}">
        <p14:creationId xmlns:p14="http://schemas.microsoft.com/office/powerpoint/2010/main" val="335920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B746D0F-6097-58C9-0083-C7D861A44C39}"/>
              </a:ext>
            </a:extLst>
          </p:cNvPr>
          <p:cNvSpPr/>
          <p:nvPr/>
        </p:nvSpPr>
        <p:spPr>
          <a:xfrm>
            <a:off x="1423686" y="1307940"/>
            <a:ext cx="9190299" cy="52353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pic>
        <p:nvPicPr>
          <p:cNvPr id="9" name="Inhaltsplatzhalter 8">
            <a:extLst>
              <a:ext uri="{FF2B5EF4-FFF2-40B4-BE49-F238E27FC236}">
                <a16:creationId xmlns:a16="http://schemas.microsoft.com/office/drawing/2014/main" id="{21490498-BB54-3703-20C5-9D064C86CCC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1805866" y="1447800"/>
            <a:ext cx="8580267" cy="5095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D970962F-AAB8-677E-4BFA-77B2BAF9C221}"/>
              </a:ext>
            </a:extLst>
          </p:cNvPr>
          <p:cNvSpPr txBox="1"/>
          <p:nvPr/>
        </p:nvSpPr>
        <p:spPr>
          <a:xfrm>
            <a:off x="1423686" y="6581001"/>
            <a:ext cx="7513229" cy="276999"/>
          </a:xfrm>
          <a:prstGeom prst="rect">
            <a:avLst/>
          </a:prstGeom>
          <a:noFill/>
        </p:spPr>
        <p:txBody>
          <a:bodyPr wrap="square" rtlCol="0">
            <a:spAutoFit/>
          </a:bodyPr>
          <a:lstStyle/>
          <a:p>
            <a:r>
              <a:rPr lang="de-DE" sz="1200" dirty="0"/>
              <a:t>Grafik: </a:t>
            </a:r>
            <a:r>
              <a:rPr lang="de-DE" sz="1200" dirty="0" err="1"/>
              <a:t>OpenAI</a:t>
            </a:r>
            <a:r>
              <a:rPr lang="de-DE" sz="1200" dirty="0"/>
              <a:t>, 2022, </a:t>
            </a:r>
            <a:r>
              <a:rPr lang="de-DE" sz="1200" dirty="0">
                <a:hlinkClick r:id="rId5"/>
              </a:rPr>
              <a:t>https://openai.com/blog/chatgpt</a:t>
            </a:r>
            <a:r>
              <a:rPr lang="de-DE" sz="1200" dirty="0"/>
              <a:t>  </a:t>
            </a:r>
          </a:p>
        </p:txBody>
      </p:sp>
    </p:spTree>
    <p:extLst>
      <p:ext uri="{BB962C8B-B14F-4D97-AF65-F5344CB8AC3E}">
        <p14:creationId xmlns:p14="http://schemas.microsoft.com/office/powerpoint/2010/main" val="2979356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Übersicht: ChatGPT</a:t>
            </a:r>
          </a:p>
        </p:txBody>
      </p:sp>
      <p:grpSp>
        <p:nvGrpSpPr>
          <p:cNvPr id="18" name="Gruppieren 17">
            <a:extLst>
              <a:ext uri="{FF2B5EF4-FFF2-40B4-BE49-F238E27FC236}">
                <a16:creationId xmlns:a16="http://schemas.microsoft.com/office/drawing/2014/main" id="{DD4FCDAB-099C-1D00-2EA9-08C471E1A70E}"/>
              </a:ext>
            </a:extLst>
          </p:cNvPr>
          <p:cNvGrpSpPr/>
          <p:nvPr/>
        </p:nvGrpSpPr>
        <p:grpSpPr>
          <a:xfrm>
            <a:off x="0" y="3294094"/>
            <a:ext cx="2384994" cy="1155311"/>
            <a:chOff x="4213659" y="1367696"/>
            <a:chExt cx="3056036" cy="1506539"/>
          </a:xfrm>
        </p:grpSpPr>
        <p:pic>
          <p:nvPicPr>
            <p:cNvPr id="11" name="Grafik 10" descr="Dokument Silhouette">
              <a:extLst>
                <a:ext uri="{FF2B5EF4-FFF2-40B4-BE49-F238E27FC236}">
                  <a16:creationId xmlns:a16="http://schemas.microsoft.com/office/drawing/2014/main" id="{77E02DA0-6D61-44CC-C5F8-42DAB46D0B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008" y="1414463"/>
              <a:ext cx="713589" cy="713589"/>
            </a:xfrm>
            <a:prstGeom prst="rect">
              <a:avLst/>
            </a:prstGeom>
          </p:spPr>
        </p:pic>
        <p:pic>
          <p:nvPicPr>
            <p:cNvPr id="12" name="Grafik 11" descr="Dokument Silhouette">
              <a:extLst>
                <a:ext uri="{FF2B5EF4-FFF2-40B4-BE49-F238E27FC236}">
                  <a16:creationId xmlns:a16="http://schemas.microsoft.com/office/drawing/2014/main" id="{104D2E10-1938-A61C-7F3D-381A63143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0532" y="2039500"/>
              <a:ext cx="713589" cy="713589"/>
            </a:xfrm>
            <a:prstGeom prst="rect">
              <a:avLst/>
            </a:prstGeom>
          </p:spPr>
        </p:pic>
        <p:pic>
          <p:nvPicPr>
            <p:cNvPr id="14" name="Grafik 13" descr="Dokument mit einfarbiger Füllung">
              <a:extLst>
                <a:ext uri="{FF2B5EF4-FFF2-40B4-BE49-F238E27FC236}">
                  <a16:creationId xmlns:a16="http://schemas.microsoft.com/office/drawing/2014/main" id="{0CA66C6F-6438-7878-FBE9-A79EB4299F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8787" y="1367696"/>
              <a:ext cx="713589" cy="713589"/>
            </a:xfrm>
            <a:prstGeom prst="rect">
              <a:avLst/>
            </a:prstGeom>
          </p:spPr>
        </p:pic>
        <p:pic>
          <p:nvPicPr>
            <p:cNvPr id="15" name="Grafik 14" descr="Dokument Silhouette">
              <a:extLst>
                <a:ext uri="{FF2B5EF4-FFF2-40B4-BE49-F238E27FC236}">
                  <a16:creationId xmlns:a16="http://schemas.microsoft.com/office/drawing/2014/main" id="{DD0D2E17-47DF-0EDC-A4AA-71D34A333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3659" y="1867147"/>
              <a:ext cx="713589" cy="713589"/>
            </a:xfrm>
            <a:prstGeom prst="rect">
              <a:avLst/>
            </a:prstGeom>
          </p:spPr>
        </p:pic>
        <p:pic>
          <p:nvPicPr>
            <p:cNvPr id="9" name="Grafik 8" descr="Datenbank mit einfarbiger Füllung">
              <a:extLst>
                <a:ext uri="{FF2B5EF4-FFF2-40B4-BE49-F238E27FC236}">
                  <a16:creationId xmlns:a16="http://schemas.microsoft.com/office/drawing/2014/main" id="{05B4B124-97C6-E992-0299-E1962519A7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0488" y="1683597"/>
              <a:ext cx="1073599" cy="1073599"/>
            </a:xfrm>
            <a:prstGeom prst="rect">
              <a:avLst/>
            </a:prstGeom>
          </p:spPr>
        </p:pic>
        <p:pic>
          <p:nvPicPr>
            <p:cNvPr id="16" name="Grafik 15" descr="Dokument mit einfarbiger Füllung">
              <a:extLst>
                <a:ext uri="{FF2B5EF4-FFF2-40B4-BE49-F238E27FC236}">
                  <a16:creationId xmlns:a16="http://schemas.microsoft.com/office/drawing/2014/main" id="{B4CC8B93-96F9-DA43-1FAE-D4F812AE7F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8129" y="2160646"/>
              <a:ext cx="713589" cy="713589"/>
            </a:xfrm>
            <a:prstGeom prst="rect">
              <a:avLst/>
            </a:prstGeom>
          </p:spPr>
        </p:pic>
        <p:pic>
          <p:nvPicPr>
            <p:cNvPr id="17" name="Grafik 16" descr="Dokument Silhouette">
              <a:extLst>
                <a:ext uri="{FF2B5EF4-FFF2-40B4-BE49-F238E27FC236}">
                  <a16:creationId xmlns:a16="http://schemas.microsoft.com/office/drawing/2014/main" id="{B3F53935-1CC3-944E-08C5-55C7B8F02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6106" y="1441849"/>
              <a:ext cx="713589" cy="713589"/>
            </a:xfrm>
            <a:prstGeom prst="rect">
              <a:avLst/>
            </a:prstGeom>
          </p:spPr>
        </p:pic>
      </p:grpSp>
      <p:sp>
        <p:nvSpPr>
          <p:cNvPr id="22" name="Freihandform: Form 21">
            <a:extLst>
              <a:ext uri="{FF2B5EF4-FFF2-40B4-BE49-F238E27FC236}">
                <a16:creationId xmlns:a16="http://schemas.microsoft.com/office/drawing/2014/main" id="{2DB7B35A-7FD5-C7D3-DB98-3D3F381CB87B}"/>
              </a:ext>
            </a:extLst>
          </p:cNvPr>
          <p:cNvSpPr/>
          <p:nvPr/>
        </p:nvSpPr>
        <p:spPr>
          <a:xfrm rot="10800000">
            <a:off x="3121464" y="3146970"/>
            <a:ext cx="1551478" cy="1460428"/>
          </a:xfrm>
          <a:custGeom>
            <a:avLst/>
            <a:gdLst>
              <a:gd name="connsiteX0" fmla="*/ 2693200 w 2693200"/>
              <a:gd name="connsiteY0" fmla="*/ 2162051 h 2162051"/>
              <a:gd name="connsiteX1" fmla="*/ 0 w 2693200"/>
              <a:gd name="connsiteY1" fmla="*/ 2162051 h 2162051"/>
              <a:gd name="connsiteX2" fmla="*/ 833796 w 2693200"/>
              <a:gd name="connsiteY2" fmla="*/ 1236318 h 2162051"/>
              <a:gd name="connsiteX3" fmla="*/ 833796 w 2693200"/>
              <a:gd name="connsiteY3" fmla="*/ 0 h 2162051"/>
              <a:gd name="connsiteX4" fmla="*/ 1859405 w 2693200"/>
              <a:gd name="connsiteY4" fmla="*/ 0 h 2162051"/>
              <a:gd name="connsiteX5" fmla="*/ 1859405 w 2693200"/>
              <a:gd name="connsiteY5" fmla="*/ 1236319 h 216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200" h="2162051">
                <a:moveTo>
                  <a:pt x="2693200" y="2162051"/>
                </a:moveTo>
                <a:lnTo>
                  <a:pt x="0" y="2162051"/>
                </a:lnTo>
                <a:lnTo>
                  <a:pt x="833796" y="1236318"/>
                </a:lnTo>
                <a:lnTo>
                  <a:pt x="833796" y="0"/>
                </a:lnTo>
                <a:lnTo>
                  <a:pt x="1859405" y="0"/>
                </a:lnTo>
                <a:lnTo>
                  <a:pt x="1859405" y="1236319"/>
                </a:ln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3" name="Pfeil: nach unten 22">
            <a:extLst>
              <a:ext uri="{FF2B5EF4-FFF2-40B4-BE49-F238E27FC236}">
                <a16:creationId xmlns:a16="http://schemas.microsoft.com/office/drawing/2014/main" id="{0C6A03B7-31A9-DCB4-F3FF-7EA7BE9D82A1}"/>
              </a:ext>
            </a:extLst>
          </p:cNvPr>
          <p:cNvSpPr/>
          <p:nvPr/>
        </p:nvSpPr>
        <p:spPr>
          <a:xfrm rot="16200000">
            <a:off x="2607124" y="3675468"/>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a:extLst>
              <a:ext uri="{FF2B5EF4-FFF2-40B4-BE49-F238E27FC236}">
                <a16:creationId xmlns:a16="http://schemas.microsoft.com/office/drawing/2014/main" id="{4E5814D6-F9C5-3E97-CCCA-2F5BFE100216}"/>
              </a:ext>
            </a:extLst>
          </p:cNvPr>
          <p:cNvSpPr/>
          <p:nvPr/>
        </p:nvSpPr>
        <p:spPr>
          <a:xfrm rot="16200000">
            <a:off x="4866569" y="3672396"/>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6" name="Gruppieren 175">
            <a:extLst>
              <a:ext uri="{FF2B5EF4-FFF2-40B4-BE49-F238E27FC236}">
                <a16:creationId xmlns:a16="http://schemas.microsoft.com/office/drawing/2014/main" id="{405F8414-3EBB-0F14-FC0E-F03E33E43A4A}"/>
              </a:ext>
            </a:extLst>
          </p:cNvPr>
          <p:cNvGrpSpPr>
            <a:grpSpLocks/>
          </p:cNvGrpSpPr>
          <p:nvPr/>
        </p:nvGrpSpPr>
        <p:grpSpPr>
          <a:xfrm>
            <a:off x="5388610" y="2949120"/>
            <a:ext cx="3113125" cy="1856127"/>
            <a:chOff x="5762828" y="2576437"/>
            <a:chExt cx="4038600" cy="2407920"/>
          </a:xfrm>
        </p:grpSpPr>
        <p:sp>
          <p:nvSpPr>
            <p:cNvPr id="177" name="Rechteck 176">
              <a:extLst>
                <a:ext uri="{FF2B5EF4-FFF2-40B4-BE49-F238E27FC236}">
                  <a16:creationId xmlns:a16="http://schemas.microsoft.com/office/drawing/2014/main" id="{3583A614-8DC6-F563-E0D4-33968791FA5D}"/>
                </a:ext>
              </a:extLst>
            </p:cNvPr>
            <p:cNvSpPr>
              <a:spLocks/>
            </p:cNvSpPr>
            <p:nvPr/>
          </p:nvSpPr>
          <p:spPr>
            <a:xfrm>
              <a:off x="5762828" y="2576437"/>
              <a:ext cx="4038600" cy="2407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Ellipse 177">
              <a:extLst>
                <a:ext uri="{FF2B5EF4-FFF2-40B4-BE49-F238E27FC236}">
                  <a16:creationId xmlns:a16="http://schemas.microsoft.com/office/drawing/2014/main" id="{E94DE492-906C-96E6-96AC-090544B2D613}"/>
                </a:ext>
              </a:extLst>
            </p:cNvPr>
            <p:cNvSpPr>
              <a:spLocks/>
            </p:cNvSpPr>
            <p:nvPr/>
          </p:nvSpPr>
          <p:spPr>
            <a:xfrm>
              <a:off x="7674128" y="3365531"/>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Ellipse 178">
              <a:extLst>
                <a:ext uri="{FF2B5EF4-FFF2-40B4-BE49-F238E27FC236}">
                  <a16:creationId xmlns:a16="http://schemas.microsoft.com/office/drawing/2014/main" id="{F38EDC38-A575-3EC5-034F-DCBF9A39216F}"/>
                </a:ext>
              </a:extLst>
            </p:cNvPr>
            <p:cNvSpPr>
              <a:spLocks/>
            </p:cNvSpPr>
            <p:nvPr/>
          </p:nvSpPr>
          <p:spPr>
            <a:xfrm>
              <a:off x="8303108" y="3363475"/>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Ellipse 179">
              <a:extLst>
                <a:ext uri="{FF2B5EF4-FFF2-40B4-BE49-F238E27FC236}">
                  <a16:creationId xmlns:a16="http://schemas.microsoft.com/office/drawing/2014/main" id="{748628FB-95D2-98B8-4706-D7E9830EC16B}"/>
                </a:ext>
              </a:extLst>
            </p:cNvPr>
            <p:cNvSpPr>
              <a:spLocks/>
            </p:cNvSpPr>
            <p:nvPr/>
          </p:nvSpPr>
          <p:spPr>
            <a:xfrm>
              <a:off x="6390704" y="3655750"/>
              <a:ext cx="216000" cy="216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Ellipse 180">
              <a:extLst>
                <a:ext uri="{FF2B5EF4-FFF2-40B4-BE49-F238E27FC236}">
                  <a16:creationId xmlns:a16="http://schemas.microsoft.com/office/drawing/2014/main" id="{D6705B16-1E79-BA7C-CFA8-DCC616EC3B10}"/>
                </a:ext>
              </a:extLst>
            </p:cNvPr>
            <p:cNvSpPr>
              <a:spLocks/>
            </p:cNvSpPr>
            <p:nvPr/>
          </p:nvSpPr>
          <p:spPr>
            <a:xfrm>
              <a:off x="7674128" y="3955166"/>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Ellipse 181">
              <a:extLst>
                <a:ext uri="{FF2B5EF4-FFF2-40B4-BE49-F238E27FC236}">
                  <a16:creationId xmlns:a16="http://schemas.microsoft.com/office/drawing/2014/main" id="{8DEAA726-3E0F-364E-BAEA-F294021438A0}"/>
                </a:ext>
              </a:extLst>
            </p:cNvPr>
            <p:cNvSpPr>
              <a:spLocks/>
            </p:cNvSpPr>
            <p:nvPr/>
          </p:nvSpPr>
          <p:spPr>
            <a:xfrm>
              <a:off x="8303108" y="2775896"/>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Ellipse 182">
              <a:extLst>
                <a:ext uri="{FF2B5EF4-FFF2-40B4-BE49-F238E27FC236}">
                  <a16:creationId xmlns:a16="http://schemas.microsoft.com/office/drawing/2014/main" id="{37AF7F2C-351F-C555-19DF-C2DE64E43C1C}"/>
                </a:ext>
              </a:extLst>
            </p:cNvPr>
            <p:cNvSpPr>
              <a:spLocks/>
            </p:cNvSpPr>
            <p:nvPr/>
          </p:nvSpPr>
          <p:spPr>
            <a:xfrm>
              <a:off x="7035755" y="3659835"/>
              <a:ext cx="216000" cy="21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Ellipse 183">
              <a:extLst>
                <a:ext uri="{FF2B5EF4-FFF2-40B4-BE49-F238E27FC236}">
                  <a16:creationId xmlns:a16="http://schemas.microsoft.com/office/drawing/2014/main" id="{421F8AB8-C002-C347-9615-56F5467F1F15}"/>
                </a:ext>
              </a:extLst>
            </p:cNvPr>
            <p:cNvSpPr>
              <a:spLocks/>
            </p:cNvSpPr>
            <p:nvPr/>
          </p:nvSpPr>
          <p:spPr>
            <a:xfrm>
              <a:off x="7039698" y="4250498"/>
              <a:ext cx="216000" cy="21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Ellipse 184">
              <a:extLst>
                <a:ext uri="{FF2B5EF4-FFF2-40B4-BE49-F238E27FC236}">
                  <a16:creationId xmlns:a16="http://schemas.microsoft.com/office/drawing/2014/main" id="{65887DD3-FBA2-04F5-8749-DA1A427A37B0}"/>
                </a:ext>
              </a:extLst>
            </p:cNvPr>
            <p:cNvSpPr>
              <a:spLocks/>
            </p:cNvSpPr>
            <p:nvPr/>
          </p:nvSpPr>
          <p:spPr>
            <a:xfrm>
              <a:off x="8303108" y="3955166"/>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Ellipse 185">
              <a:extLst>
                <a:ext uri="{FF2B5EF4-FFF2-40B4-BE49-F238E27FC236}">
                  <a16:creationId xmlns:a16="http://schemas.microsoft.com/office/drawing/2014/main" id="{103B70DD-9E20-42D7-5140-2467C8A0346C}"/>
                </a:ext>
              </a:extLst>
            </p:cNvPr>
            <p:cNvSpPr>
              <a:spLocks/>
            </p:cNvSpPr>
            <p:nvPr/>
          </p:nvSpPr>
          <p:spPr>
            <a:xfrm>
              <a:off x="7035755" y="3071228"/>
              <a:ext cx="216000" cy="21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Ellipse 186">
              <a:extLst>
                <a:ext uri="{FF2B5EF4-FFF2-40B4-BE49-F238E27FC236}">
                  <a16:creationId xmlns:a16="http://schemas.microsoft.com/office/drawing/2014/main" id="{79A8D9A7-2D2E-57A1-CE62-75CEA180B1B8}"/>
                </a:ext>
              </a:extLst>
            </p:cNvPr>
            <p:cNvSpPr>
              <a:spLocks/>
            </p:cNvSpPr>
            <p:nvPr/>
          </p:nvSpPr>
          <p:spPr>
            <a:xfrm>
              <a:off x="8303108" y="454685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Ellipse 187">
              <a:extLst>
                <a:ext uri="{FF2B5EF4-FFF2-40B4-BE49-F238E27FC236}">
                  <a16:creationId xmlns:a16="http://schemas.microsoft.com/office/drawing/2014/main" id="{6E4A8A12-7768-93FB-2DF2-1BA1E06ED9BC}"/>
                </a:ext>
              </a:extLst>
            </p:cNvPr>
            <p:cNvSpPr>
              <a:spLocks/>
            </p:cNvSpPr>
            <p:nvPr/>
          </p:nvSpPr>
          <p:spPr>
            <a:xfrm>
              <a:off x="8932088" y="3359989"/>
              <a:ext cx="216000" cy="216000"/>
            </a:xfrm>
            <a:prstGeom prst="ellipse">
              <a:avLst/>
            </a:prstGeom>
            <a:solidFill>
              <a:srgbClr val="2A9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Ellipse 188">
              <a:extLst>
                <a:ext uri="{FF2B5EF4-FFF2-40B4-BE49-F238E27FC236}">
                  <a16:creationId xmlns:a16="http://schemas.microsoft.com/office/drawing/2014/main" id="{896C288D-BF5D-E6FC-4DA6-5921A4D0221B}"/>
                </a:ext>
              </a:extLst>
            </p:cNvPr>
            <p:cNvSpPr>
              <a:spLocks/>
            </p:cNvSpPr>
            <p:nvPr/>
          </p:nvSpPr>
          <p:spPr>
            <a:xfrm>
              <a:off x="8932088" y="3955166"/>
              <a:ext cx="216000" cy="216000"/>
            </a:xfrm>
            <a:prstGeom prst="ellipse">
              <a:avLst/>
            </a:prstGeom>
            <a:solidFill>
              <a:srgbClr val="2A9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0" name="Gerade Verbindung mit Pfeil 189">
              <a:extLst>
                <a:ext uri="{FF2B5EF4-FFF2-40B4-BE49-F238E27FC236}">
                  <a16:creationId xmlns:a16="http://schemas.microsoft.com/office/drawing/2014/main" id="{8F7F3FEB-2237-F380-90E5-3D82FA521362}"/>
                </a:ext>
              </a:extLst>
            </p:cNvPr>
            <p:cNvCxnSpPr>
              <a:cxnSpLocks/>
              <a:stCxn id="180" idx="6"/>
              <a:endCxn id="186" idx="2"/>
            </p:cNvCxnSpPr>
            <p:nvPr/>
          </p:nvCxnSpPr>
          <p:spPr>
            <a:xfrm flipV="1">
              <a:off x="6606704" y="3179228"/>
              <a:ext cx="429051" cy="584522"/>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1" name="Gerade Verbindung mit Pfeil 190">
              <a:extLst>
                <a:ext uri="{FF2B5EF4-FFF2-40B4-BE49-F238E27FC236}">
                  <a16:creationId xmlns:a16="http://schemas.microsoft.com/office/drawing/2014/main" id="{5B15FD03-6739-6FBD-769F-5ACA0222974E}"/>
                </a:ext>
              </a:extLst>
            </p:cNvPr>
            <p:cNvCxnSpPr>
              <a:cxnSpLocks/>
              <a:stCxn id="180" idx="6"/>
              <a:endCxn id="183" idx="2"/>
            </p:cNvCxnSpPr>
            <p:nvPr/>
          </p:nvCxnSpPr>
          <p:spPr>
            <a:xfrm>
              <a:off x="6606704" y="3763750"/>
              <a:ext cx="429051" cy="408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2" name="Gerade Verbindung mit Pfeil 191">
              <a:extLst>
                <a:ext uri="{FF2B5EF4-FFF2-40B4-BE49-F238E27FC236}">
                  <a16:creationId xmlns:a16="http://schemas.microsoft.com/office/drawing/2014/main" id="{52586280-3434-800C-A2B0-B373BABBB6D7}"/>
                </a:ext>
              </a:extLst>
            </p:cNvPr>
            <p:cNvCxnSpPr>
              <a:cxnSpLocks/>
              <a:stCxn id="180" idx="6"/>
              <a:endCxn id="184" idx="2"/>
            </p:cNvCxnSpPr>
            <p:nvPr/>
          </p:nvCxnSpPr>
          <p:spPr>
            <a:xfrm>
              <a:off x="6606704" y="3763750"/>
              <a:ext cx="432994" cy="59474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3" name="Gerade Verbindung mit Pfeil 192">
              <a:extLst>
                <a:ext uri="{FF2B5EF4-FFF2-40B4-BE49-F238E27FC236}">
                  <a16:creationId xmlns:a16="http://schemas.microsoft.com/office/drawing/2014/main" id="{8508BF76-ECA5-D7D5-2B23-31BDD8CE629A}"/>
                </a:ext>
              </a:extLst>
            </p:cNvPr>
            <p:cNvCxnSpPr>
              <a:cxnSpLocks/>
              <a:stCxn id="186" idx="6"/>
              <a:endCxn id="178" idx="2"/>
            </p:cNvCxnSpPr>
            <p:nvPr/>
          </p:nvCxnSpPr>
          <p:spPr>
            <a:xfrm>
              <a:off x="7251755" y="3179228"/>
              <a:ext cx="422373" cy="29430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4" name="Gerade Verbindung mit Pfeil 193">
              <a:extLst>
                <a:ext uri="{FF2B5EF4-FFF2-40B4-BE49-F238E27FC236}">
                  <a16:creationId xmlns:a16="http://schemas.microsoft.com/office/drawing/2014/main" id="{E3F32C63-B6C0-90C7-5A57-4332B5B0618A}"/>
                </a:ext>
              </a:extLst>
            </p:cNvPr>
            <p:cNvCxnSpPr>
              <a:cxnSpLocks/>
              <a:stCxn id="183" idx="6"/>
              <a:endCxn id="178" idx="2"/>
            </p:cNvCxnSpPr>
            <p:nvPr/>
          </p:nvCxnSpPr>
          <p:spPr>
            <a:xfrm flipV="1">
              <a:off x="7251755" y="3473531"/>
              <a:ext cx="422373" cy="29430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5" name="Gerade Verbindung mit Pfeil 194">
              <a:extLst>
                <a:ext uri="{FF2B5EF4-FFF2-40B4-BE49-F238E27FC236}">
                  <a16:creationId xmlns:a16="http://schemas.microsoft.com/office/drawing/2014/main" id="{8319A898-BAA4-4C4E-BF69-52D486FF5029}"/>
                </a:ext>
              </a:extLst>
            </p:cNvPr>
            <p:cNvCxnSpPr>
              <a:cxnSpLocks/>
              <a:stCxn id="184" idx="6"/>
              <a:endCxn id="181" idx="2"/>
            </p:cNvCxnSpPr>
            <p:nvPr/>
          </p:nvCxnSpPr>
          <p:spPr>
            <a:xfrm flipV="1">
              <a:off x="7255698" y="4063166"/>
              <a:ext cx="418430" cy="295332"/>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6" name="Gerade Verbindung mit Pfeil 195">
              <a:extLst>
                <a:ext uri="{FF2B5EF4-FFF2-40B4-BE49-F238E27FC236}">
                  <a16:creationId xmlns:a16="http://schemas.microsoft.com/office/drawing/2014/main" id="{FEA434C8-3FBB-4A7B-3657-CB06AC796493}"/>
                </a:ext>
              </a:extLst>
            </p:cNvPr>
            <p:cNvCxnSpPr>
              <a:cxnSpLocks/>
              <a:stCxn id="183" idx="6"/>
              <a:endCxn id="181" idx="2"/>
            </p:cNvCxnSpPr>
            <p:nvPr/>
          </p:nvCxnSpPr>
          <p:spPr>
            <a:xfrm>
              <a:off x="7251755" y="3767835"/>
              <a:ext cx="422373" cy="29533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7" name="Gerade Verbindung mit Pfeil 196">
              <a:extLst>
                <a:ext uri="{FF2B5EF4-FFF2-40B4-BE49-F238E27FC236}">
                  <a16:creationId xmlns:a16="http://schemas.microsoft.com/office/drawing/2014/main" id="{310927C5-85DC-0652-E7D3-53AAA5C0466A}"/>
                </a:ext>
              </a:extLst>
            </p:cNvPr>
            <p:cNvCxnSpPr>
              <a:cxnSpLocks/>
              <a:stCxn id="178" idx="6"/>
              <a:endCxn id="182" idx="2"/>
            </p:cNvCxnSpPr>
            <p:nvPr/>
          </p:nvCxnSpPr>
          <p:spPr>
            <a:xfrm flipV="1">
              <a:off x="7890128" y="2883896"/>
              <a:ext cx="412980" cy="58963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8" name="Gerade Verbindung mit Pfeil 197">
              <a:extLst>
                <a:ext uri="{FF2B5EF4-FFF2-40B4-BE49-F238E27FC236}">
                  <a16:creationId xmlns:a16="http://schemas.microsoft.com/office/drawing/2014/main" id="{88F82987-DEC2-EA3C-CFAF-8FAB96FF105E}"/>
                </a:ext>
              </a:extLst>
            </p:cNvPr>
            <p:cNvCxnSpPr>
              <a:cxnSpLocks/>
              <a:stCxn id="178" idx="6"/>
              <a:endCxn id="179" idx="2"/>
            </p:cNvCxnSpPr>
            <p:nvPr/>
          </p:nvCxnSpPr>
          <p:spPr>
            <a:xfrm flipV="1">
              <a:off x="7890128" y="3471475"/>
              <a:ext cx="412980" cy="205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99" name="Gerade Verbindung mit Pfeil 198">
              <a:extLst>
                <a:ext uri="{FF2B5EF4-FFF2-40B4-BE49-F238E27FC236}">
                  <a16:creationId xmlns:a16="http://schemas.microsoft.com/office/drawing/2014/main" id="{92382AA5-BBF2-141B-22C2-7127AADE817E}"/>
                </a:ext>
              </a:extLst>
            </p:cNvPr>
            <p:cNvCxnSpPr>
              <a:cxnSpLocks/>
              <a:stCxn id="178" idx="6"/>
              <a:endCxn id="185" idx="2"/>
            </p:cNvCxnSpPr>
            <p:nvPr/>
          </p:nvCxnSpPr>
          <p:spPr>
            <a:xfrm>
              <a:off x="7890128" y="3473531"/>
              <a:ext cx="412980" cy="58963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0" name="Gerade Verbindung mit Pfeil 199">
              <a:extLst>
                <a:ext uri="{FF2B5EF4-FFF2-40B4-BE49-F238E27FC236}">
                  <a16:creationId xmlns:a16="http://schemas.microsoft.com/office/drawing/2014/main" id="{828B1F97-6312-457D-69EB-C4E4F642B7BD}"/>
                </a:ext>
              </a:extLst>
            </p:cNvPr>
            <p:cNvCxnSpPr>
              <a:cxnSpLocks/>
              <a:stCxn id="181" idx="6"/>
              <a:endCxn id="179" idx="2"/>
            </p:cNvCxnSpPr>
            <p:nvPr/>
          </p:nvCxnSpPr>
          <p:spPr>
            <a:xfrm flipV="1">
              <a:off x="7890128" y="3471475"/>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1" name="Gerade Verbindung mit Pfeil 200">
              <a:extLst>
                <a:ext uri="{FF2B5EF4-FFF2-40B4-BE49-F238E27FC236}">
                  <a16:creationId xmlns:a16="http://schemas.microsoft.com/office/drawing/2014/main" id="{9F93E62B-EE33-5E4F-F68A-2EBBCA6BEDD0}"/>
                </a:ext>
              </a:extLst>
            </p:cNvPr>
            <p:cNvCxnSpPr>
              <a:cxnSpLocks/>
              <a:stCxn id="181" idx="6"/>
              <a:endCxn id="185" idx="2"/>
            </p:cNvCxnSpPr>
            <p:nvPr/>
          </p:nvCxnSpPr>
          <p:spPr>
            <a:xfrm>
              <a:off x="7890128" y="4063166"/>
              <a:ext cx="41298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2" name="Gerade Verbindung mit Pfeil 201">
              <a:extLst>
                <a:ext uri="{FF2B5EF4-FFF2-40B4-BE49-F238E27FC236}">
                  <a16:creationId xmlns:a16="http://schemas.microsoft.com/office/drawing/2014/main" id="{54CE0FD1-4EA3-F5D6-A967-DA7FE20D875E}"/>
                </a:ext>
              </a:extLst>
            </p:cNvPr>
            <p:cNvCxnSpPr>
              <a:cxnSpLocks/>
              <a:stCxn id="181" idx="6"/>
              <a:endCxn id="187" idx="2"/>
            </p:cNvCxnSpPr>
            <p:nvPr/>
          </p:nvCxnSpPr>
          <p:spPr>
            <a:xfrm>
              <a:off x="7890128" y="4063166"/>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3" name="Gerade Verbindung mit Pfeil 202">
              <a:extLst>
                <a:ext uri="{FF2B5EF4-FFF2-40B4-BE49-F238E27FC236}">
                  <a16:creationId xmlns:a16="http://schemas.microsoft.com/office/drawing/2014/main" id="{04CDED9B-633A-FE88-A608-9E528FEDE8B2}"/>
                </a:ext>
              </a:extLst>
            </p:cNvPr>
            <p:cNvCxnSpPr>
              <a:cxnSpLocks/>
              <a:stCxn id="178" idx="6"/>
              <a:endCxn id="187" idx="3"/>
            </p:cNvCxnSpPr>
            <p:nvPr/>
          </p:nvCxnSpPr>
          <p:spPr>
            <a:xfrm>
              <a:off x="7890128" y="3473531"/>
              <a:ext cx="444612" cy="1257694"/>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4" name="Gerade Verbindung mit Pfeil 203">
              <a:extLst>
                <a:ext uri="{FF2B5EF4-FFF2-40B4-BE49-F238E27FC236}">
                  <a16:creationId xmlns:a16="http://schemas.microsoft.com/office/drawing/2014/main" id="{16415337-4C24-38C2-0BAE-6BACB020F385}"/>
                </a:ext>
              </a:extLst>
            </p:cNvPr>
            <p:cNvCxnSpPr>
              <a:cxnSpLocks/>
              <a:stCxn id="181" idx="6"/>
              <a:endCxn id="182" idx="2"/>
            </p:cNvCxnSpPr>
            <p:nvPr/>
          </p:nvCxnSpPr>
          <p:spPr>
            <a:xfrm flipV="1">
              <a:off x="7890128" y="2883896"/>
              <a:ext cx="412980" cy="117927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5" name="Gerade Verbindung mit Pfeil 204">
              <a:extLst>
                <a:ext uri="{FF2B5EF4-FFF2-40B4-BE49-F238E27FC236}">
                  <a16:creationId xmlns:a16="http://schemas.microsoft.com/office/drawing/2014/main" id="{ABC6811F-B047-BF26-7FD1-940D621E2499}"/>
                </a:ext>
              </a:extLst>
            </p:cNvPr>
            <p:cNvCxnSpPr>
              <a:cxnSpLocks/>
              <a:stCxn id="186" idx="6"/>
              <a:endCxn id="181" idx="2"/>
            </p:cNvCxnSpPr>
            <p:nvPr/>
          </p:nvCxnSpPr>
          <p:spPr>
            <a:xfrm>
              <a:off x="7251755" y="3179228"/>
              <a:ext cx="422373" cy="88393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6" name="Gerade Verbindung mit Pfeil 205">
              <a:extLst>
                <a:ext uri="{FF2B5EF4-FFF2-40B4-BE49-F238E27FC236}">
                  <a16:creationId xmlns:a16="http://schemas.microsoft.com/office/drawing/2014/main" id="{0ABF396D-4672-11A7-E007-A3D1615E8FFE}"/>
                </a:ext>
              </a:extLst>
            </p:cNvPr>
            <p:cNvCxnSpPr>
              <a:cxnSpLocks/>
              <a:stCxn id="184" idx="6"/>
              <a:endCxn id="178" idx="2"/>
            </p:cNvCxnSpPr>
            <p:nvPr/>
          </p:nvCxnSpPr>
          <p:spPr>
            <a:xfrm flipV="1">
              <a:off x="7255698" y="3473531"/>
              <a:ext cx="418430" cy="88496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7" name="Gerade Verbindung mit Pfeil 206">
              <a:extLst>
                <a:ext uri="{FF2B5EF4-FFF2-40B4-BE49-F238E27FC236}">
                  <a16:creationId xmlns:a16="http://schemas.microsoft.com/office/drawing/2014/main" id="{625F1CBE-5D1A-5DD2-5A5B-8B035D62C87A}"/>
                </a:ext>
              </a:extLst>
            </p:cNvPr>
            <p:cNvCxnSpPr>
              <a:cxnSpLocks/>
              <a:stCxn id="182" idx="6"/>
              <a:endCxn id="188" idx="2"/>
            </p:cNvCxnSpPr>
            <p:nvPr/>
          </p:nvCxnSpPr>
          <p:spPr>
            <a:xfrm>
              <a:off x="8519108" y="2883896"/>
              <a:ext cx="412980" cy="584093"/>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8" name="Gerade Verbindung mit Pfeil 207">
              <a:extLst>
                <a:ext uri="{FF2B5EF4-FFF2-40B4-BE49-F238E27FC236}">
                  <a16:creationId xmlns:a16="http://schemas.microsoft.com/office/drawing/2014/main" id="{2E47C015-677F-EEDA-4CC9-8FB83C116465}"/>
                </a:ext>
              </a:extLst>
            </p:cNvPr>
            <p:cNvCxnSpPr>
              <a:cxnSpLocks/>
              <a:stCxn id="179" idx="6"/>
              <a:endCxn id="188" idx="2"/>
            </p:cNvCxnSpPr>
            <p:nvPr/>
          </p:nvCxnSpPr>
          <p:spPr>
            <a:xfrm flipV="1">
              <a:off x="8519108" y="3467989"/>
              <a:ext cx="412980" cy="3486"/>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09" name="Gerade Verbindung mit Pfeil 208">
              <a:extLst>
                <a:ext uri="{FF2B5EF4-FFF2-40B4-BE49-F238E27FC236}">
                  <a16:creationId xmlns:a16="http://schemas.microsoft.com/office/drawing/2014/main" id="{8FCC70CD-6B18-C34C-62E1-68F37951B917}"/>
                </a:ext>
              </a:extLst>
            </p:cNvPr>
            <p:cNvCxnSpPr>
              <a:cxnSpLocks/>
              <a:stCxn id="185" idx="6"/>
              <a:endCxn id="188" idx="2"/>
            </p:cNvCxnSpPr>
            <p:nvPr/>
          </p:nvCxnSpPr>
          <p:spPr>
            <a:xfrm flipV="1">
              <a:off x="8519108" y="3467989"/>
              <a:ext cx="412980" cy="595177"/>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0" name="Gerade Verbindung mit Pfeil 209">
              <a:extLst>
                <a:ext uri="{FF2B5EF4-FFF2-40B4-BE49-F238E27FC236}">
                  <a16:creationId xmlns:a16="http://schemas.microsoft.com/office/drawing/2014/main" id="{24DC0F07-63ED-6C34-9CE3-B0C42DE4A364}"/>
                </a:ext>
              </a:extLst>
            </p:cNvPr>
            <p:cNvCxnSpPr>
              <a:cxnSpLocks/>
              <a:stCxn id="187" idx="6"/>
              <a:endCxn id="189" idx="2"/>
            </p:cNvCxnSpPr>
            <p:nvPr/>
          </p:nvCxnSpPr>
          <p:spPr>
            <a:xfrm flipV="1">
              <a:off x="8519108" y="4063166"/>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1" name="Gerade Verbindung mit Pfeil 210">
              <a:extLst>
                <a:ext uri="{FF2B5EF4-FFF2-40B4-BE49-F238E27FC236}">
                  <a16:creationId xmlns:a16="http://schemas.microsoft.com/office/drawing/2014/main" id="{0E6B96A7-0912-2C15-A8E1-A5DA864454FB}"/>
                </a:ext>
              </a:extLst>
            </p:cNvPr>
            <p:cNvCxnSpPr>
              <a:cxnSpLocks/>
              <a:stCxn id="185" idx="6"/>
              <a:endCxn id="189" idx="2"/>
            </p:cNvCxnSpPr>
            <p:nvPr/>
          </p:nvCxnSpPr>
          <p:spPr>
            <a:xfrm>
              <a:off x="8519108" y="4063166"/>
              <a:ext cx="412980" cy="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2" name="Gerade Verbindung mit Pfeil 211">
              <a:extLst>
                <a:ext uri="{FF2B5EF4-FFF2-40B4-BE49-F238E27FC236}">
                  <a16:creationId xmlns:a16="http://schemas.microsoft.com/office/drawing/2014/main" id="{638FDF22-7EEB-ED55-C38B-C0AB12A4CBBE}"/>
                </a:ext>
              </a:extLst>
            </p:cNvPr>
            <p:cNvCxnSpPr>
              <a:cxnSpLocks/>
              <a:stCxn id="187" idx="6"/>
              <a:endCxn id="188" idx="2"/>
            </p:cNvCxnSpPr>
            <p:nvPr/>
          </p:nvCxnSpPr>
          <p:spPr>
            <a:xfrm flipV="1">
              <a:off x="8519108" y="3467989"/>
              <a:ext cx="412980" cy="1186868"/>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3" name="Gerade Verbindung mit Pfeil 212">
              <a:extLst>
                <a:ext uri="{FF2B5EF4-FFF2-40B4-BE49-F238E27FC236}">
                  <a16:creationId xmlns:a16="http://schemas.microsoft.com/office/drawing/2014/main" id="{8D2D1399-128B-9BE1-8363-1571C99DC1DE}"/>
                </a:ext>
              </a:extLst>
            </p:cNvPr>
            <p:cNvCxnSpPr>
              <a:cxnSpLocks/>
              <a:stCxn id="179" idx="6"/>
              <a:endCxn id="189" idx="2"/>
            </p:cNvCxnSpPr>
            <p:nvPr/>
          </p:nvCxnSpPr>
          <p:spPr>
            <a:xfrm>
              <a:off x="8519108" y="3471475"/>
              <a:ext cx="412980" cy="59169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14" name="Gerade Verbindung mit Pfeil 213">
              <a:extLst>
                <a:ext uri="{FF2B5EF4-FFF2-40B4-BE49-F238E27FC236}">
                  <a16:creationId xmlns:a16="http://schemas.microsoft.com/office/drawing/2014/main" id="{A10DD463-7297-96DB-197A-91010EBF4A67}"/>
                </a:ext>
              </a:extLst>
            </p:cNvPr>
            <p:cNvCxnSpPr>
              <a:cxnSpLocks/>
              <a:stCxn id="182" idx="6"/>
              <a:endCxn id="189" idx="2"/>
            </p:cNvCxnSpPr>
            <p:nvPr/>
          </p:nvCxnSpPr>
          <p:spPr>
            <a:xfrm>
              <a:off x="8519108" y="2883896"/>
              <a:ext cx="412980" cy="1179270"/>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sp>
          <p:nvSpPr>
            <p:cNvPr id="215" name="Pfeil: nach rechts 214">
              <a:extLst>
                <a:ext uri="{FF2B5EF4-FFF2-40B4-BE49-F238E27FC236}">
                  <a16:creationId xmlns:a16="http://schemas.microsoft.com/office/drawing/2014/main" id="{8D7953B3-C482-4965-BF26-110CE13B9BD9}"/>
                </a:ext>
              </a:extLst>
            </p:cNvPr>
            <p:cNvSpPr>
              <a:spLocks/>
            </p:cNvSpPr>
            <p:nvPr/>
          </p:nvSpPr>
          <p:spPr>
            <a:xfrm>
              <a:off x="5965390" y="3690255"/>
              <a:ext cx="309180" cy="146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Pfeil: nach rechts 215">
              <a:extLst>
                <a:ext uri="{FF2B5EF4-FFF2-40B4-BE49-F238E27FC236}">
                  <a16:creationId xmlns:a16="http://schemas.microsoft.com/office/drawing/2014/main" id="{DED168AB-22B5-FF8E-EFA5-DC8F495F8E85}"/>
                </a:ext>
              </a:extLst>
            </p:cNvPr>
            <p:cNvSpPr>
              <a:spLocks/>
            </p:cNvSpPr>
            <p:nvPr/>
          </p:nvSpPr>
          <p:spPr>
            <a:xfrm>
              <a:off x="9287376" y="3392105"/>
              <a:ext cx="309180" cy="146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Pfeil: nach rechts 216">
              <a:extLst>
                <a:ext uri="{FF2B5EF4-FFF2-40B4-BE49-F238E27FC236}">
                  <a16:creationId xmlns:a16="http://schemas.microsoft.com/office/drawing/2014/main" id="{926C85BD-37F8-A179-84CE-DFE471141215}"/>
                </a:ext>
              </a:extLst>
            </p:cNvPr>
            <p:cNvSpPr>
              <a:spLocks/>
            </p:cNvSpPr>
            <p:nvPr/>
          </p:nvSpPr>
          <p:spPr>
            <a:xfrm>
              <a:off x="9293508" y="3987628"/>
              <a:ext cx="309180" cy="14698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Pfeil: nach unten 2">
            <a:extLst>
              <a:ext uri="{FF2B5EF4-FFF2-40B4-BE49-F238E27FC236}">
                <a16:creationId xmlns:a16="http://schemas.microsoft.com/office/drawing/2014/main" id="{6997BCFE-CCDF-FC2A-4BAF-64924F09A04C}"/>
              </a:ext>
            </a:extLst>
          </p:cNvPr>
          <p:cNvSpPr/>
          <p:nvPr/>
        </p:nvSpPr>
        <p:spPr>
          <a:xfrm rot="16200000">
            <a:off x="8727183" y="3672397"/>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5008DC4-63AF-BC37-FBAE-E921629D9ABF}"/>
              </a:ext>
            </a:extLst>
          </p:cNvPr>
          <p:cNvSpPr txBox="1"/>
          <p:nvPr/>
        </p:nvSpPr>
        <p:spPr>
          <a:xfrm>
            <a:off x="279951" y="2838722"/>
            <a:ext cx="1752600" cy="369332"/>
          </a:xfrm>
          <a:prstGeom prst="rect">
            <a:avLst/>
          </a:prstGeom>
          <a:noFill/>
        </p:spPr>
        <p:txBody>
          <a:bodyPr wrap="square" rtlCol="0">
            <a:spAutoFit/>
          </a:bodyPr>
          <a:lstStyle/>
          <a:p>
            <a:pPr algn="ctr"/>
            <a:r>
              <a:rPr lang="de-DE" b="1"/>
              <a:t>Trainingsdaten</a:t>
            </a:r>
          </a:p>
        </p:txBody>
      </p:sp>
      <p:sp>
        <p:nvSpPr>
          <p:cNvPr id="5" name="Textfeld 4">
            <a:extLst>
              <a:ext uri="{FF2B5EF4-FFF2-40B4-BE49-F238E27FC236}">
                <a16:creationId xmlns:a16="http://schemas.microsoft.com/office/drawing/2014/main" id="{DF1D605C-026C-3E2E-ACE0-0180AADCD2A2}"/>
              </a:ext>
            </a:extLst>
          </p:cNvPr>
          <p:cNvSpPr txBox="1"/>
          <p:nvPr/>
        </p:nvSpPr>
        <p:spPr>
          <a:xfrm>
            <a:off x="2196754" y="4835293"/>
            <a:ext cx="3400896" cy="646331"/>
          </a:xfrm>
          <a:prstGeom prst="rect">
            <a:avLst/>
          </a:prstGeom>
          <a:noFill/>
        </p:spPr>
        <p:txBody>
          <a:bodyPr wrap="square" lIns="91440" tIns="45720" rIns="91440" bIns="45720" rtlCol="0" anchor="t">
            <a:spAutoFit/>
          </a:bodyPr>
          <a:lstStyle/>
          <a:p>
            <a:pPr algn="ctr"/>
            <a:r>
              <a:rPr lang="de-DE" b="1" dirty="0"/>
              <a:t>Definition &amp; Training des Modells</a:t>
            </a:r>
          </a:p>
          <a:p>
            <a:pPr algn="ctr"/>
            <a:r>
              <a:rPr lang="de-DE" dirty="0"/>
              <a:t>(unsupervised learning)</a:t>
            </a:r>
          </a:p>
        </p:txBody>
      </p:sp>
      <p:grpSp>
        <p:nvGrpSpPr>
          <p:cNvPr id="20" name="Gruppieren 19">
            <a:extLst>
              <a:ext uri="{FF2B5EF4-FFF2-40B4-BE49-F238E27FC236}">
                <a16:creationId xmlns:a16="http://schemas.microsoft.com/office/drawing/2014/main" id="{5B5E3BC1-BD10-ED90-446E-A5B40CAC1A3B}"/>
              </a:ext>
            </a:extLst>
          </p:cNvPr>
          <p:cNvGrpSpPr/>
          <p:nvPr/>
        </p:nvGrpSpPr>
        <p:grpSpPr>
          <a:xfrm>
            <a:off x="9249225" y="3457887"/>
            <a:ext cx="2865142" cy="812927"/>
            <a:chOff x="9249225" y="3457887"/>
            <a:chExt cx="2865142" cy="812927"/>
          </a:xfrm>
        </p:grpSpPr>
        <p:pic>
          <p:nvPicPr>
            <p:cNvPr id="10" name="Grafik 9">
              <a:extLst>
                <a:ext uri="{FF2B5EF4-FFF2-40B4-BE49-F238E27FC236}">
                  <a16:creationId xmlns:a16="http://schemas.microsoft.com/office/drawing/2014/main" id="{4C231106-0B2D-8F38-2059-C3FA9C901056}"/>
                </a:ext>
              </a:extLst>
            </p:cNvPr>
            <p:cNvPicPr>
              <a:picLocks noChangeAspect="1"/>
            </p:cNvPicPr>
            <p:nvPr/>
          </p:nvPicPr>
          <p:blipFill>
            <a:blip r:embed="rId10"/>
            <a:stretch>
              <a:fillRect/>
            </a:stretch>
          </p:blipFill>
          <p:spPr>
            <a:xfrm>
              <a:off x="9249225" y="3457887"/>
              <a:ext cx="2865142" cy="812927"/>
            </a:xfrm>
            <a:prstGeom prst="rect">
              <a:avLst/>
            </a:prstGeom>
            <a:ln>
              <a:solidFill>
                <a:schemeClr val="bg2">
                  <a:lumMod val="90000"/>
                </a:schemeClr>
              </a:solidFill>
            </a:ln>
          </p:spPr>
        </p:pic>
        <p:pic>
          <p:nvPicPr>
            <p:cNvPr id="19" name="Grafik 18">
              <a:extLst>
                <a:ext uri="{FF2B5EF4-FFF2-40B4-BE49-F238E27FC236}">
                  <a16:creationId xmlns:a16="http://schemas.microsoft.com/office/drawing/2014/main" id="{5EF60CF8-3BD6-8FC5-F575-CD4F4AAA3657}"/>
                </a:ext>
              </a:extLst>
            </p:cNvPr>
            <p:cNvPicPr>
              <a:picLocks noChangeAspect="1"/>
            </p:cNvPicPr>
            <p:nvPr/>
          </p:nvPicPr>
          <p:blipFill>
            <a:blip r:embed="rId11"/>
            <a:stretch>
              <a:fillRect/>
            </a:stretch>
          </p:blipFill>
          <p:spPr>
            <a:xfrm>
              <a:off x="11848387" y="3910881"/>
              <a:ext cx="229394" cy="258803"/>
            </a:xfrm>
            <a:prstGeom prst="rect">
              <a:avLst/>
            </a:prstGeom>
          </p:spPr>
        </p:pic>
      </p:grpSp>
      <p:sp>
        <p:nvSpPr>
          <p:cNvPr id="21" name="Textfeld 20">
            <a:extLst>
              <a:ext uri="{FF2B5EF4-FFF2-40B4-BE49-F238E27FC236}">
                <a16:creationId xmlns:a16="http://schemas.microsoft.com/office/drawing/2014/main" id="{4F6B23F3-F36E-21C6-81C0-D6FD960EE20F}"/>
              </a:ext>
            </a:extLst>
          </p:cNvPr>
          <p:cNvSpPr txBox="1"/>
          <p:nvPr/>
        </p:nvSpPr>
        <p:spPr>
          <a:xfrm>
            <a:off x="5305358" y="2105112"/>
            <a:ext cx="3113125" cy="369332"/>
          </a:xfrm>
          <a:prstGeom prst="rect">
            <a:avLst/>
          </a:prstGeom>
          <a:noFill/>
        </p:spPr>
        <p:txBody>
          <a:bodyPr wrap="square" rtlCol="0">
            <a:spAutoFit/>
          </a:bodyPr>
          <a:lstStyle/>
          <a:p>
            <a:pPr algn="ctr"/>
            <a:r>
              <a:rPr lang="de-DE" b="1"/>
              <a:t>Neuronales Netz</a:t>
            </a:r>
          </a:p>
        </p:txBody>
      </p:sp>
      <p:cxnSp>
        <p:nvCxnSpPr>
          <p:cNvPr id="31" name="Verbinder: gekrümmt 30">
            <a:extLst>
              <a:ext uri="{FF2B5EF4-FFF2-40B4-BE49-F238E27FC236}">
                <a16:creationId xmlns:a16="http://schemas.microsoft.com/office/drawing/2014/main" id="{55D047CB-C86F-254B-92F7-C49A146E83FE}"/>
              </a:ext>
            </a:extLst>
          </p:cNvPr>
          <p:cNvCxnSpPr>
            <a:cxnSpLocks/>
            <a:stCxn id="10" idx="0"/>
            <a:endCxn id="177" idx="0"/>
          </p:cNvCxnSpPr>
          <p:nvPr/>
        </p:nvCxnSpPr>
        <p:spPr>
          <a:xfrm rot="16200000" flipV="1">
            <a:off x="8559102" y="1335192"/>
            <a:ext cx="508767" cy="3736623"/>
          </a:xfrm>
          <a:prstGeom prst="curvedConnector3">
            <a:avLst>
              <a:gd name="adj1" fmla="val 209903"/>
            </a:avLst>
          </a:prstGeom>
          <a:ln w="28575">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6FA6603B-C91D-C3CB-1898-D6465FC96B46}"/>
              </a:ext>
            </a:extLst>
          </p:cNvPr>
          <p:cNvSpPr txBox="1"/>
          <p:nvPr/>
        </p:nvSpPr>
        <p:spPr>
          <a:xfrm>
            <a:off x="9473418" y="4512859"/>
            <a:ext cx="2552453" cy="584775"/>
          </a:xfrm>
          <a:prstGeom prst="rect">
            <a:avLst/>
          </a:prstGeom>
          <a:noFill/>
        </p:spPr>
        <p:txBody>
          <a:bodyPr wrap="square" rtlCol="0">
            <a:spAutoFit/>
          </a:bodyPr>
          <a:lstStyle/>
          <a:p>
            <a:pPr algn="ctr"/>
            <a:r>
              <a:rPr lang="de-DE" b="1" dirty="0"/>
              <a:t>Anwendung</a:t>
            </a:r>
          </a:p>
          <a:p>
            <a:pPr algn="ctr"/>
            <a:r>
              <a:rPr lang="de-DE" sz="1400" dirty="0"/>
              <a:t>Lernen durch User-Feedback</a:t>
            </a:r>
          </a:p>
        </p:txBody>
      </p:sp>
      <p:sp>
        <p:nvSpPr>
          <p:cNvPr id="6" name="Textfeld 5">
            <a:extLst>
              <a:ext uri="{FF2B5EF4-FFF2-40B4-BE49-F238E27FC236}">
                <a16:creationId xmlns:a16="http://schemas.microsoft.com/office/drawing/2014/main" id="{B2CCCE30-B62B-E47B-6633-4E976AE5793E}"/>
              </a:ext>
            </a:extLst>
          </p:cNvPr>
          <p:cNvSpPr txBox="1"/>
          <p:nvPr/>
        </p:nvSpPr>
        <p:spPr>
          <a:xfrm>
            <a:off x="9584612" y="1737514"/>
            <a:ext cx="2349919" cy="738664"/>
          </a:xfrm>
          <a:prstGeom prst="rect">
            <a:avLst/>
          </a:prstGeom>
          <a:noFill/>
        </p:spPr>
        <p:txBody>
          <a:bodyPr wrap="square" lIns="91440" tIns="45720" rIns="91440" bIns="45720" rtlCol="0" anchor="t">
            <a:spAutoFit/>
          </a:bodyPr>
          <a:lstStyle/>
          <a:p>
            <a:r>
              <a:rPr lang="de-DE" sz="1400" dirty="0"/>
              <a:t>Analyse des Inputs</a:t>
            </a:r>
            <a:br>
              <a:rPr lang="de-DE" sz="1400" dirty="0">
                <a:ea typeface="Calibri"/>
                <a:cs typeface="Calibri"/>
              </a:rPr>
            </a:br>
            <a:r>
              <a:rPr lang="de-DE" sz="1400" dirty="0">
                <a:ea typeface="Calibri"/>
                <a:cs typeface="Calibri"/>
              </a:rPr>
              <a:t>= </a:t>
            </a:r>
            <a:r>
              <a:rPr lang="de-DE" sz="1400" b="1" dirty="0">
                <a:ea typeface="Calibri"/>
                <a:cs typeface="Calibri"/>
              </a:rPr>
              <a:t>reinforcement learning</a:t>
            </a:r>
          </a:p>
          <a:p>
            <a:r>
              <a:rPr lang="de-DE" sz="1400" dirty="0">
                <a:ea typeface="Calibri"/>
                <a:cs typeface="Calibri"/>
              </a:rPr>
              <a:t>"War diese Antwort besser?"</a:t>
            </a:r>
            <a:endParaRPr lang="de-DE" sz="1400" b="1" dirty="0">
              <a:ea typeface="Calibri"/>
              <a:cs typeface="Calibri"/>
            </a:endParaRPr>
          </a:p>
        </p:txBody>
      </p:sp>
      <p:pic>
        <p:nvPicPr>
          <p:cNvPr id="7" name="Grafik 7" descr="Pfeil Kreis mit einfarbiger Füllung">
            <a:extLst>
              <a:ext uri="{FF2B5EF4-FFF2-40B4-BE49-F238E27FC236}">
                <a16:creationId xmlns:a16="http://schemas.microsoft.com/office/drawing/2014/main" id="{FB214A6B-7427-8F6B-94D9-F3BAD9DD77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82559" y="5205248"/>
            <a:ext cx="1347951" cy="1347951"/>
          </a:xfrm>
          <a:prstGeom prst="rect">
            <a:avLst/>
          </a:prstGeom>
        </p:spPr>
      </p:pic>
      <p:sp>
        <p:nvSpPr>
          <p:cNvPr id="8" name="Pfeil: nach unten 7">
            <a:extLst>
              <a:ext uri="{FF2B5EF4-FFF2-40B4-BE49-F238E27FC236}">
                <a16:creationId xmlns:a16="http://schemas.microsoft.com/office/drawing/2014/main" id="{C4A20A70-9A33-F4FF-6502-E6F8095C1D94}"/>
              </a:ext>
            </a:extLst>
          </p:cNvPr>
          <p:cNvSpPr/>
          <p:nvPr/>
        </p:nvSpPr>
        <p:spPr>
          <a:xfrm rot="10800000">
            <a:off x="6795907" y="4920501"/>
            <a:ext cx="296594" cy="36452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443FEC7-708B-4F05-201E-4AE49DD61532}"/>
              </a:ext>
            </a:extLst>
          </p:cNvPr>
          <p:cNvSpPr txBox="1"/>
          <p:nvPr/>
        </p:nvSpPr>
        <p:spPr>
          <a:xfrm>
            <a:off x="7482542" y="5389858"/>
            <a:ext cx="3203884" cy="954107"/>
          </a:xfrm>
          <a:prstGeom prst="rect">
            <a:avLst/>
          </a:prstGeom>
          <a:noFill/>
        </p:spPr>
        <p:txBody>
          <a:bodyPr wrap="square" lIns="91440" tIns="45720" rIns="91440" bIns="45720" rtlCol="0" anchor="t">
            <a:spAutoFit/>
          </a:bodyPr>
          <a:lstStyle/>
          <a:p>
            <a:r>
              <a:rPr lang="de-DE" sz="1400" b="1" dirty="0"/>
              <a:t>supervised learning</a:t>
            </a:r>
            <a:r>
              <a:rPr lang="de-DE" sz="1400" dirty="0"/>
              <a:t>:</a:t>
            </a:r>
            <a:endParaRPr lang="de-DE" dirty="0"/>
          </a:p>
          <a:p>
            <a:pPr marL="285750" indent="-285750">
              <a:buFont typeface="Arial"/>
              <a:buChar char="•"/>
            </a:pPr>
            <a:r>
              <a:rPr lang="de-DE" sz="1400" dirty="0">
                <a:ea typeface="Calibri" panose="020F0502020204030204"/>
                <a:cs typeface="Calibri" panose="020F0502020204030204"/>
              </a:rPr>
              <a:t>Prompts inklusive Musterantworten werden bereitgestellt</a:t>
            </a:r>
          </a:p>
          <a:p>
            <a:pPr marL="285750" indent="-285750">
              <a:buFont typeface="Arial"/>
              <a:buChar char="•"/>
            </a:pPr>
            <a:r>
              <a:rPr lang="de-DE" sz="1400" dirty="0">
                <a:ea typeface="Calibri" panose="020F0502020204030204"/>
                <a:cs typeface="Calibri" panose="020F0502020204030204"/>
              </a:rPr>
              <a:t>LLM wird entsprechend angepasst</a:t>
            </a:r>
          </a:p>
        </p:txBody>
      </p:sp>
      <p:pic>
        <p:nvPicPr>
          <p:cNvPr id="26" name="Grafik 25">
            <a:extLst>
              <a:ext uri="{FF2B5EF4-FFF2-40B4-BE49-F238E27FC236}">
                <a16:creationId xmlns:a16="http://schemas.microsoft.com/office/drawing/2014/main" id="{15B21152-99E5-019F-3FD5-4F292AC76DA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574774" y="6279586"/>
            <a:ext cx="547226" cy="547226"/>
          </a:xfrm>
          <a:prstGeom prst="rect">
            <a:avLst/>
          </a:prstGeom>
        </p:spPr>
      </p:pic>
    </p:spTree>
    <p:extLst>
      <p:ext uri="{BB962C8B-B14F-4D97-AF65-F5344CB8AC3E}">
        <p14:creationId xmlns:p14="http://schemas.microsoft.com/office/powerpoint/2010/main" val="226640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vert="horz" lIns="91440" tIns="45720" rIns="91440" bIns="45720" rtlCol="0" anchor="t">
            <a:normAutofit/>
          </a:bodyPr>
          <a:lstStyle/>
          <a:p>
            <a:pPr marL="0" indent="0">
              <a:buNone/>
            </a:pPr>
            <a:r>
              <a:rPr lang="de-DE" sz="2600" b="1" u="sng"/>
              <a:t>Wichtig:</a:t>
            </a:r>
            <a:r>
              <a:rPr lang="de-DE" sz="2600"/>
              <a:t> Datenbasis für das Lernen</a:t>
            </a:r>
          </a:p>
          <a:p>
            <a:pPr marL="0" indent="0">
              <a:buNone/>
            </a:pPr>
            <a:endParaRPr lang="de-DE" sz="2600"/>
          </a:p>
          <a:p>
            <a:r>
              <a:rPr lang="de-DE" sz="2600" err="1"/>
              <a:t>Garbage</a:t>
            </a:r>
            <a:r>
              <a:rPr lang="de-DE" sz="2600"/>
              <a:t> in </a:t>
            </a:r>
            <a:r>
              <a:rPr lang="de-DE" sz="2600">
                <a:sym typeface="Wingdings" panose="05000000000000000000" pitchFamily="2" charset="2"/>
              </a:rPr>
              <a:t> </a:t>
            </a:r>
            <a:r>
              <a:rPr lang="de-DE" sz="2600" err="1">
                <a:sym typeface="Wingdings" panose="05000000000000000000" pitchFamily="2" charset="2"/>
              </a:rPr>
              <a:t>Garbage</a:t>
            </a:r>
            <a:r>
              <a:rPr lang="de-DE" sz="2600">
                <a:sym typeface="Wingdings" panose="05000000000000000000" pitchFamily="2" charset="2"/>
              </a:rPr>
              <a:t> Out</a:t>
            </a:r>
            <a:endParaRPr lang="de-DE" sz="2600">
              <a:ea typeface="Calibri"/>
              <a:cs typeface="Calibri"/>
            </a:endParaRPr>
          </a:p>
          <a:p>
            <a:r>
              <a:rPr lang="de-DE" sz="2600" err="1">
                <a:sym typeface="Wingdings" panose="05000000000000000000" pitchFamily="2" charset="2"/>
              </a:rPr>
              <a:t>biased</a:t>
            </a:r>
            <a:r>
              <a:rPr lang="de-DE" sz="2600">
                <a:sym typeface="Wingdings" panose="05000000000000000000" pitchFamily="2" charset="2"/>
              </a:rPr>
              <a:t> (dt. </a:t>
            </a:r>
            <a:r>
              <a:rPr lang="de-DE" sz="2600" i="1">
                <a:sym typeface="Wingdings" panose="05000000000000000000" pitchFamily="2" charset="2"/>
              </a:rPr>
              <a:t>verzerrt</a:t>
            </a:r>
            <a:r>
              <a:rPr lang="de-DE" sz="2600">
                <a:sym typeface="Wingdings" panose="05000000000000000000" pitchFamily="2" charset="2"/>
              </a:rPr>
              <a:t>) Datensatz  </a:t>
            </a:r>
            <a:r>
              <a:rPr lang="de-DE" sz="2600" err="1">
                <a:sym typeface="Wingdings" panose="05000000000000000000" pitchFamily="2" charset="2"/>
              </a:rPr>
              <a:t>biased</a:t>
            </a:r>
            <a:r>
              <a:rPr lang="de-DE" sz="2600">
                <a:sym typeface="Wingdings" panose="05000000000000000000" pitchFamily="2" charset="2"/>
              </a:rPr>
              <a:t> Antworten</a:t>
            </a:r>
            <a:endParaRPr lang="de-DE" sz="2600"/>
          </a:p>
        </p:txBody>
      </p:sp>
    </p:spTree>
    <p:extLst>
      <p:ext uri="{BB962C8B-B14F-4D97-AF65-F5344CB8AC3E}">
        <p14:creationId xmlns:p14="http://schemas.microsoft.com/office/powerpoint/2010/main" val="168851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C906C-988F-8EDF-5B47-5028DC9D3F37}"/>
              </a:ext>
            </a:extLst>
          </p:cNvPr>
          <p:cNvSpPr>
            <a:spLocks noGrp="1"/>
          </p:cNvSpPr>
          <p:nvPr>
            <p:ph type="title"/>
          </p:nvPr>
        </p:nvSpPr>
        <p:spPr/>
        <p:txBody>
          <a:bodyPr/>
          <a:lstStyle/>
          <a:p>
            <a:r>
              <a:rPr lang="de-DE"/>
              <a:t>Trainieren &amp; Daten als Grundlage von LLMs</a:t>
            </a:r>
          </a:p>
        </p:txBody>
      </p:sp>
      <p:sp>
        <p:nvSpPr>
          <p:cNvPr id="3" name="Inhaltsplatzhalter 2">
            <a:extLst>
              <a:ext uri="{FF2B5EF4-FFF2-40B4-BE49-F238E27FC236}">
                <a16:creationId xmlns:a16="http://schemas.microsoft.com/office/drawing/2014/main" id="{1E6D4C40-111D-A972-A476-522459DA8A28}"/>
              </a:ext>
            </a:extLst>
          </p:cNvPr>
          <p:cNvSpPr>
            <a:spLocks noGrp="1"/>
          </p:cNvSpPr>
          <p:nvPr>
            <p:ph idx="1"/>
          </p:nvPr>
        </p:nvSpPr>
        <p:spPr/>
        <p:txBody>
          <a:bodyPr vert="horz" lIns="91440" tIns="45720" rIns="91440" bIns="45720" rtlCol="0" anchor="t">
            <a:normAutofit/>
          </a:bodyPr>
          <a:lstStyle/>
          <a:p>
            <a:pPr marL="0" indent="0">
              <a:buNone/>
            </a:pPr>
            <a:r>
              <a:rPr lang="de-DE" sz="2600" b="1" u="sng"/>
              <a:t>Wichtig:</a:t>
            </a:r>
            <a:r>
              <a:rPr lang="de-DE" sz="2600" b="1"/>
              <a:t> </a:t>
            </a:r>
            <a:r>
              <a:rPr lang="de-DE" sz="2600"/>
              <a:t>Datenbasis für das Lernen</a:t>
            </a:r>
          </a:p>
          <a:p>
            <a:pPr marL="0" indent="0">
              <a:buNone/>
            </a:pPr>
            <a:endParaRPr lang="de-DE" sz="2600"/>
          </a:p>
          <a:p>
            <a:pPr marL="0" indent="0">
              <a:buNone/>
            </a:pPr>
            <a:r>
              <a:rPr lang="de-DE" sz="2600"/>
              <a:t>ChatGPT: </a:t>
            </a:r>
            <a:r>
              <a:rPr lang="de-DE" sz="2600">
                <a:cs typeface="Calibri"/>
              </a:rPr>
              <a:t>45 Terabyte an Daten zum Training</a:t>
            </a:r>
            <a:endParaRPr lang="de-DE" sz="2600">
              <a:ea typeface="Calibri"/>
              <a:cs typeface="Calibri"/>
            </a:endParaRPr>
          </a:p>
          <a:p>
            <a:r>
              <a:rPr lang="de-DE" sz="2600">
                <a:cs typeface="Calibri"/>
              </a:rPr>
              <a:t>45*680.000.000 = 30.600.000.000 Papierblätter</a:t>
            </a:r>
            <a:endParaRPr lang="de-DE" sz="2600">
              <a:ea typeface="Calibri"/>
              <a:cs typeface="Calibri"/>
            </a:endParaRPr>
          </a:p>
          <a:p>
            <a:r>
              <a:rPr lang="de-DE" sz="2600">
                <a:cs typeface="Calibri"/>
              </a:rPr>
              <a:t>Ein Blatt: ca. 0,1 mm Dicke </a:t>
            </a:r>
            <a:r>
              <a:rPr lang="de-DE" sz="2600">
                <a:cs typeface="Calibri"/>
                <a:sym typeface="Wingdings" panose="05000000000000000000" pitchFamily="2" charset="2"/>
              </a:rPr>
              <a:t> 3.060 km Höhe</a:t>
            </a:r>
            <a:endParaRPr lang="de-DE" sz="2600">
              <a:cs typeface="Calibri"/>
            </a:endParaRPr>
          </a:p>
          <a:p>
            <a:r>
              <a:rPr lang="de-DE" sz="2600">
                <a:cs typeface="Calibri"/>
              </a:rPr>
              <a:t>DIN-A4-Blatt: 297mm Länge </a:t>
            </a:r>
            <a:r>
              <a:rPr lang="de-DE" sz="2600">
                <a:cs typeface="Calibri"/>
                <a:sym typeface="Wingdings" panose="05000000000000000000" pitchFamily="2" charset="2"/>
              </a:rPr>
              <a:t> 9.088.200 km Länge  ca. 225-mal um die Erde</a:t>
            </a:r>
            <a:endParaRPr lang="de-DE" sz="2600">
              <a:cs typeface="Calibri"/>
            </a:endParaRPr>
          </a:p>
        </p:txBody>
      </p:sp>
    </p:spTree>
    <p:extLst>
      <p:ext uri="{BB962C8B-B14F-4D97-AF65-F5344CB8AC3E}">
        <p14:creationId xmlns:p14="http://schemas.microsoft.com/office/powerpoint/2010/main" val="219700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C6B2B-A757-F4FB-1553-76A57A3E080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pPr marL="0" indent="0">
              <a:buNone/>
            </a:pPr>
            <a:r>
              <a:rPr lang="de-DE" sz="2600" b="1" u="sng"/>
              <a:t>Arbeitsauftrag</a:t>
            </a:r>
            <a:br>
              <a:rPr lang="de-DE" sz="2600" b="1" u="sng"/>
            </a:br>
            <a:r>
              <a:rPr lang="de-DE" sz="2600"/>
              <a:t>Erstellt mit einem Sitznachbarn ein Wortgeflecht zum Begriff "König".</a:t>
            </a:r>
          </a:p>
          <a:p>
            <a:pPr marL="0" indent="0">
              <a:buNone/>
            </a:pPr>
            <a:r>
              <a:rPr lang="de-DE" sz="2600">
                <a:cs typeface="Calibri" panose="020F0502020204030204"/>
              </a:rPr>
              <a:t>Schreibt dazu den Begriff "König" ins Zentrum eines DinA4-Blattes und zeichnet Verbindungen zu möglichst vielen anderen Worten ein.</a:t>
            </a:r>
            <a:endParaRPr lang="de-DE" sz="2600">
              <a:ea typeface="Calibri"/>
              <a:cs typeface="Calibri" panose="020F0502020204030204"/>
            </a:endParaRPr>
          </a:p>
          <a:p>
            <a:pPr marL="0" indent="0">
              <a:buNone/>
            </a:pPr>
            <a:r>
              <a:rPr lang="de-DE" sz="2600">
                <a:cs typeface="Calibri" panose="020F0502020204030204"/>
              </a:rPr>
              <a:t>Die Nähe zu "König" soll dabei die Stärke der Assoziation darstellen: Je näher ein Wort an "König" positioniert ist, desto stärker verbindet ihr das Wort mit dem Begriff "König".</a:t>
            </a:r>
            <a:endParaRPr lang="de-DE" sz="2600">
              <a:ea typeface="Calibri"/>
              <a:cs typeface="Calibri" panose="020F0502020204030204"/>
            </a:endParaRPr>
          </a:p>
        </p:txBody>
      </p:sp>
    </p:spTree>
    <p:extLst>
      <p:ext uri="{BB962C8B-B14F-4D97-AF65-F5344CB8AC3E}">
        <p14:creationId xmlns:p14="http://schemas.microsoft.com/office/powerpoint/2010/main" val="413981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Kontexte und Vektoren</a:t>
            </a:r>
          </a:p>
        </p:txBody>
      </p:sp>
      <p:sp>
        <p:nvSpPr>
          <p:cNvPr id="8" name="Inhaltsplatzhalter 7">
            <a:extLst>
              <a:ext uri="{FF2B5EF4-FFF2-40B4-BE49-F238E27FC236}">
                <a16:creationId xmlns:a16="http://schemas.microsoft.com/office/drawing/2014/main" id="{1AD585FF-45E6-9763-DB95-3E7B7978B15B}"/>
              </a:ext>
            </a:extLst>
          </p:cNvPr>
          <p:cNvSpPr>
            <a:spLocks noGrp="1"/>
          </p:cNvSpPr>
          <p:nvPr>
            <p:ph idx="1"/>
          </p:nvPr>
        </p:nvSpPr>
        <p:spPr/>
        <p:txBody>
          <a:bodyPr vert="horz" lIns="91440" tIns="45720" rIns="91440" bIns="45720" rtlCol="0" anchor="t">
            <a:normAutofit/>
          </a:bodyPr>
          <a:lstStyle/>
          <a:p>
            <a:pPr marL="457200" indent="-457200"/>
            <a:r>
              <a:rPr lang="de-DE" sz="2400">
                <a:ea typeface="Calibri"/>
                <a:cs typeface="Calibri"/>
              </a:rPr>
              <a:t>Wörter werden anhand ihrer Bedeutung sortiert - ähnlich dem</a:t>
            </a:r>
            <a:r>
              <a:rPr lang="de-DE" sz="2400">
                <a:cs typeface="Calibri"/>
              </a:rPr>
              <a:t> Einsortieren von Waren im Supermarkt: Die Position eines Artikels hängt von seinen Eigenschaften ab. </a:t>
            </a:r>
          </a:p>
          <a:p>
            <a:pPr marL="457200" indent="-457200"/>
            <a:r>
              <a:rPr lang="de-DE" sz="2400">
                <a:cs typeface="Calibri"/>
              </a:rPr>
              <a:t>Training zur besseren Einsortierung mittels</a:t>
            </a:r>
            <a:br>
              <a:rPr lang="de-DE" sz="2400">
                <a:cs typeface="Calibri"/>
              </a:rPr>
            </a:br>
            <a:r>
              <a:rPr lang="de-DE" sz="2400">
                <a:cs typeface="Calibri"/>
              </a:rPr>
              <a:t>Kontextvektor: Position, an der die </a:t>
            </a:r>
            <a:br>
              <a:rPr lang="de-DE" sz="2400">
                <a:cs typeface="Calibri"/>
              </a:rPr>
            </a:br>
            <a:r>
              <a:rPr lang="de-DE" sz="2400">
                <a:cs typeface="Calibri"/>
              </a:rPr>
              <a:t>Vorgänger-/Nachfolgerwörter eines</a:t>
            </a:r>
            <a:br>
              <a:rPr lang="de-DE" sz="2400">
                <a:cs typeface="Calibri"/>
              </a:rPr>
            </a:br>
            <a:r>
              <a:rPr lang="de-DE" sz="2400">
                <a:cs typeface="Calibri"/>
              </a:rPr>
              <a:t>Begriffs vermutet werden.</a:t>
            </a:r>
          </a:p>
        </p:txBody>
      </p:sp>
      <p:pic>
        <p:nvPicPr>
          <p:cNvPr id="9" name="Grafik 9" descr="Ein Bild, das Diagramm enthält.&#10;&#10;Beschreibung automatisch generiert.">
            <a:extLst>
              <a:ext uri="{FF2B5EF4-FFF2-40B4-BE49-F238E27FC236}">
                <a16:creationId xmlns:a16="http://schemas.microsoft.com/office/drawing/2014/main" id="{D017A9B3-6189-2B50-CA69-79BE6F449382}"/>
              </a:ext>
            </a:extLst>
          </p:cNvPr>
          <p:cNvPicPr>
            <a:picLocks noChangeAspect="1"/>
          </p:cNvPicPr>
          <p:nvPr/>
        </p:nvPicPr>
        <p:blipFill>
          <a:blip r:embed="rId3"/>
          <a:stretch>
            <a:fillRect/>
          </a:stretch>
        </p:blipFill>
        <p:spPr>
          <a:xfrm>
            <a:off x="6654055" y="2770525"/>
            <a:ext cx="4700904" cy="3559595"/>
          </a:xfrm>
          <a:prstGeom prst="rect">
            <a:avLst/>
          </a:prstGeom>
        </p:spPr>
      </p:pic>
      <p:sp>
        <p:nvSpPr>
          <p:cNvPr id="3" name="Textfeld 2">
            <a:extLst>
              <a:ext uri="{FF2B5EF4-FFF2-40B4-BE49-F238E27FC236}">
                <a16:creationId xmlns:a16="http://schemas.microsoft.com/office/drawing/2014/main" id="{7A473F1D-BDCA-47DA-7B7A-E341FC656F97}"/>
              </a:ext>
            </a:extLst>
          </p:cNvPr>
          <p:cNvSpPr txBox="1"/>
          <p:nvPr/>
        </p:nvSpPr>
        <p:spPr>
          <a:xfrm>
            <a:off x="4463845" y="6173400"/>
            <a:ext cx="7513229" cy="276999"/>
          </a:xfrm>
          <a:prstGeom prst="rect">
            <a:avLst/>
          </a:prstGeom>
          <a:noFill/>
        </p:spPr>
        <p:txBody>
          <a:bodyPr wrap="square" rtlCol="0">
            <a:spAutoFit/>
          </a:bodyPr>
          <a:lstStyle/>
          <a:p>
            <a:r>
              <a:rPr lang="de-DE" sz="1200" dirty="0"/>
              <a:t>Grafik: </a:t>
            </a:r>
            <a:r>
              <a:rPr lang="de-DE" sz="1200" dirty="0" err="1"/>
              <a:t>golem</a:t>
            </a:r>
            <a:r>
              <a:rPr lang="de-DE" sz="1200" dirty="0"/>
              <a:t>, 2023, </a:t>
            </a:r>
            <a:r>
              <a:rPr lang="de-DE" sz="1200" dirty="0">
                <a:hlinkClick r:id="rId4"/>
              </a:rPr>
              <a:t>https://www.golem.de/news/kuenstliche-intelligenz-so-funktioniert-chatgpt-2302-171644-2.html</a:t>
            </a:r>
            <a:r>
              <a:rPr lang="de-DE" sz="1200" dirty="0"/>
              <a:t> </a:t>
            </a:r>
          </a:p>
        </p:txBody>
      </p:sp>
    </p:spTree>
    <p:extLst>
      <p:ext uri="{BB962C8B-B14F-4D97-AF65-F5344CB8AC3E}">
        <p14:creationId xmlns:p14="http://schemas.microsoft.com/office/powerpoint/2010/main" val="49500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Kontexte und Vektoren</a:t>
            </a:r>
          </a:p>
        </p:txBody>
      </p:sp>
      <p:sp>
        <p:nvSpPr>
          <p:cNvPr id="4" name="Inhaltsplatzhalter 3">
            <a:extLst>
              <a:ext uri="{FF2B5EF4-FFF2-40B4-BE49-F238E27FC236}">
                <a16:creationId xmlns:a16="http://schemas.microsoft.com/office/drawing/2014/main" id="{D41A34ED-B2C8-1C61-AE72-DD815524CB64}"/>
              </a:ext>
            </a:extLst>
          </p:cNvPr>
          <p:cNvSpPr>
            <a:spLocks noGrp="1"/>
          </p:cNvSpPr>
          <p:nvPr>
            <p:ph idx="1"/>
          </p:nvPr>
        </p:nvSpPr>
        <p:spPr/>
        <p:txBody>
          <a:bodyPr vert="horz" lIns="91440" tIns="45720" rIns="91440" bIns="45720" rtlCol="0" anchor="t">
            <a:normAutofit/>
          </a:bodyPr>
          <a:lstStyle/>
          <a:p>
            <a:r>
              <a:rPr lang="de-DE">
                <a:cs typeface="Calibri"/>
              </a:rPr>
              <a:t>Resultat des Trainings: Wörter mit ähnlicher Bedeutung liegen normalerweise im semantischen Raum nah beieinander.</a:t>
            </a:r>
          </a:p>
          <a:p>
            <a:r>
              <a:rPr lang="de-DE">
                <a:cs typeface="Calibri"/>
              </a:rPr>
              <a:t>Beobachtung: Geometrie dieser Einbettungen spiegelt bestimmte Beziehungen zwischen Wörtern wider.</a:t>
            </a:r>
            <a:endParaRPr lang="de-DE" sz="2000">
              <a:cs typeface="Calibri"/>
            </a:endParaRPr>
          </a:p>
        </p:txBody>
      </p:sp>
      <p:pic>
        <p:nvPicPr>
          <p:cNvPr id="5" name="Grafik 6" descr="Ein Bild, das Diagramm enthält.&#10;&#10;Beschreibung automatisch generiert.">
            <a:extLst>
              <a:ext uri="{FF2B5EF4-FFF2-40B4-BE49-F238E27FC236}">
                <a16:creationId xmlns:a16="http://schemas.microsoft.com/office/drawing/2014/main" id="{541E4B69-0534-E640-75F7-568CDCC9ABCB}"/>
              </a:ext>
            </a:extLst>
          </p:cNvPr>
          <p:cNvPicPr>
            <a:picLocks noChangeAspect="1"/>
          </p:cNvPicPr>
          <p:nvPr/>
        </p:nvPicPr>
        <p:blipFill>
          <a:blip r:embed="rId3"/>
          <a:stretch>
            <a:fillRect/>
          </a:stretch>
        </p:blipFill>
        <p:spPr>
          <a:xfrm>
            <a:off x="7092839" y="3291018"/>
            <a:ext cx="3248025" cy="2882382"/>
          </a:xfrm>
          <a:prstGeom prst="rect">
            <a:avLst/>
          </a:prstGeom>
        </p:spPr>
      </p:pic>
      <p:sp>
        <p:nvSpPr>
          <p:cNvPr id="3" name="Textfeld 2">
            <a:extLst>
              <a:ext uri="{FF2B5EF4-FFF2-40B4-BE49-F238E27FC236}">
                <a16:creationId xmlns:a16="http://schemas.microsoft.com/office/drawing/2014/main" id="{36A4E8DE-8409-8EB2-AEFA-70EB0AA12AC2}"/>
              </a:ext>
            </a:extLst>
          </p:cNvPr>
          <p:cNvSpPr txBox="1"/>
          <p:nvPr/>
        </p:nvSpPr>
        <p:spPr>
          <a:xfrm>
            <a:off x="4463845" y="6173400"/>
            <a:ext cx="7513229" cy="276999"/>
          </a:xfrm>
          <a:prstGeom prst="rect">
            <a:avLst/>
          </a:prstGeom>
          <a:noFill/>
        </p:spPr>
        <p:txBody>
          <a:bodyPr wrap="square" rtlCol="0">
            <a:spAutoFit/>
          </a:bodyPr>
          <a:lstStyle/>
          <a:p>
            <a:r>
              <a:rPr lang="de-DE" sz="1200" dirty="0"/>
              <a:t>Grafik: </a:t>
            </a:r>
            <a:r>
              <a:rPr lang="de-DE" sz="1200" dirty="0" err="1"/>
              <a:t>golem</a:t>
            </a:r>
            <a:r>
              <a:rPr lang="de-DE" sz="1200" dirty="0"/>
              <a:t>, 2023, </a:t>
            </a:r>
            <a:r>
              <a:rPr lang="de-DE" sz="1200" dirty="0">
                <a:hlinkClick r:id="rId4"/>
              </a:rPr>
              <a:t>https://www.golem.de/news/kuenstliche-intelligenz-so-funktioniert-chatgpt-2302-171644-2.html</a:t>
            </a:r>
            <a:r>
              <a:rPr lang="de-DE" sz="1200" dirty="0"/>
              <a:t> </a:t>
            </a:r>
          </a:p>
        </p:txBody>
      </p:sp>
    </p:spTree>
    <p:extLst>
      <p:ext uri="{BB962C8B-B14F-4D97-AF65-F5344CB8AC3E}">
        <p14:creationId xmlns:p14="http://schemas.microsoft.com/office/powerpoint/2010/main" val="328276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Kontexte und Vektoren</a:t>
            </a:r>
          </a:p>
        </p:txBody>
      </p:sp>
      <p:sp>
        <p:nvSpPr>
          <p:cNvPr id="4" name="Inhaltsplatzhalter 3">
            <a:extLst>
              <a:ext uri="{FF2B5EF4-FFF2-40B4-BE49-F238E27FC236}">
                <a16:creationId xmlns:a16="http://schemas.microsoft.com/office/drawing/2014/main" id="{FB6C7017-897C-C0B8-79A1-8CB9E01760F2}"/>
              </a:ext>
            </a:extLst>
          </p:cNvPr>
          <p:cNvSpPr>
            <a:spLocks noGrp="1"/>
          </p:cNvSpPr>
          <p:nvPr>
            <p:ph idx="1"/>
          </p:nvPr>
        </p:nvSpPr>
        <p:spPr/>
        <p:txBody>
          <a:bodyPr vert="horz" lIns="91440" tIns="45720" rIns="91440" bIns="45720" rtlCol="0" anchor="t">
            <a:normAutofit/>
          </a:bodyPr>
          <a:lstStyle/>
          <a:p>
            <a:r>
              <a:rPr lang="de-DE">
                <a:cs typeface="Calibri"/>
              </a:rPr>
              <a:t>Assoziationen, die mit </a:t>
            </a:r>
            <a:r>
              <a:rPr lang="de-DE" u="sng">
                <a:cs typeface="Calibri"/>
              </a:rPr>
              <a:t>jedem</a:t>
            </a:r>
            <a:r>
              <a:rPr lang="de-DE">
                <a:cs typeface="Calibri"/>
              </a:rPr>
              <a:t> Wort in der menschlichen Sprache verbunden sind, sind sehr komplex – Beispiele:</a:t>
            </a:r>
          </a:p>
          <a:p>
            <a:pPr lvl="1"/>
            <a:r>
              <a:rPr lang="de-DE">
                <a:cs typeface="Calibri"/>
              </a:rPr>
              <a:t>eine Schule – die Schule</a:t>
            </a:r>
            <a:endParaRPr lang="de-DE">
              <a:ea typeface="Calibri"/>
              <a:cs typeface="Calibri"/>
            </a:endParaRPr>
          </a:p>
          <a:p>
            <a:pPr lvl="1"/>
            <a:r>
              <a:rPr lang="de-DE">
                <a:cs typeface="Calibri"/>
              </a:rPr>
              <a:t>König auf dem Thron - König im Schachspiel</a:t>
            </a:r>
            <a:endParaRPr lang="de-DE">
              <a:ea typeface="Calibri"/>
              <a:cs typeface="Calibri"/>
            </a:endParaRPr>
          </a:p>
        </p:txBody>
      </p:sp>
      <p:pic>
        <p:nvPicPr>
          <p:cNvPr id="7" name="Grafik 7" descr="Ein Bild, das Diagramm enthält.&#10;&#10;Beschreibung automatisch generiert.">
            <a:extLst>
              <a:ext uri="{FF2B5EF4-FFF2-40B4-BE49-F238E27FC236}">
                <a16:creationId xmlns:a16="http://schemas.microsoft.com/office/drawing/2014/main" id="{9C4F18C0-2F07-2179-439C-9F04A809DC7C}"/>
              </a:ext>
            </a:extLst>
          </p:cNvPr>
          <p:cNvPicPr>
            <a:picLocks noChangeAspect="1"/>
          </p:cNvPicPr>
          <p:nvPr/>
        </p:nvPicPr>
        <p:blipFill>
          <a:blip r:embed="rId3"/>
          <a:stretch>
            <a:fillRect/>
          </a:stretch>
        </p:blipFill>
        <p:spPr>
          <a:xfrm>
            <a:off x="5311339" y="3464843"/>
            <a:ext cx="5818239" cy="2573620"/>
          </a:xfrm>
          <a:prstGeom prst="rect">
            <a:avLst/>
          </a:prstGeom>
        </p:spPr>
      </p:pic>
      <p:sp>
        <p:nvSpPr>
          <p:cNvPr id="3" name="Textfeld 2">
            <a:extLst>
              <a:ext uri="{FF2B5EF4-FFF2-40B4-BE49-F238E27FC236}">
                <a16:creationId xmlns:a16="http://schemas.microsoft.com/office/drawing/2014/main" id="{F1AF6B5E-08E5-AD40-B012-68CF09B147FE}"/>
              </a:ext>
            </a:extLst>
          </p:cNvPr>
          <p:cNvSpPr txBox="1"/>
          <p:nvPr/>
        </p:nvSpPr>
        <p:spPr>
          <a:xfrm>
            <a:off x="4463845" y="6173400"/>
            <a:ext cx="7513229" cy="276999"/>
          </a:xfrm>
          <a:prstGeom prst="rect">
            <a:avLst/>
          </a:prstGeom>
          <a:noFill/>
        </p:spPr>
        <p:txBody>
          <a:bodyPr wrap="square" rtlCol="0">
            <a:spAutoFit/>
          </a:bodyPr>
          <a:lstStyle/>
          <a:p>
            <a:r>
              <a:rPr lang="de-DE" sz="1200" dirty="0"/>
              <a:t>Grafik: </a:t>
            </a:r>
            <a:r>
              <a:rPr lang="de-DE" sz="1200" dirty="0" err="1"/>
              <a:t>golem</a:t>
            </a:r>
            <a:r>
              <a:rPr lang="de-DE" sz="1200" dirty="0"/>
              <a:t>, 2023, </a:t>
            </a:r>
            <a:r>
              <a:rPr lang="de-DE" sz="1200" dirty="0">
                <a:hlinkClick r:id="rId4"/>
              </a:rPr>
              <a:t>https://www.golem.de/news/kuenstliche-intelligenz-so-funktioniert-chatgpt-2302-171644-2.html</a:t>
            </a:r>
            <a:r>
              <a:rPr lang="de-DE" sz="1200" dirty="0"/>
              <a:t> </a:t>
            </a:r>
          </a:p>
        </p:txBody>
      </p:sp>
    </p:spTree>
    <p:extLst>
      <p:ext uri="{BB962C8B-B14F-4D97-AF65-F5344CB8AC3E}">
        <p14:creationId xmlns:p14="http://schemas.microsoft.com/office/powerpoint/2010/main" val="36216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Ein Prompt – zwei Antworten(?)!</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r>
              <a:rPr lang="de-DE" sz="2600">
                <a:cs typeface="Calibri"/>
              </a:rPr>
              <a:t>Gibt man ChatGPT denselben Prompt erneut, so wird eine komplett andere Antwort generiert – warum?</a:t>
            </a:r>
          </a:p>
          <a:p>
            <a:r>
              <a:rPr lang="de-DE" sz="2600" err="1">
                <a:cs typeface="Calibri"/>
              </a:rPr>
              <a:t>Tokenwahl</a:t>
            </a:r>
            <a:r>
              <a:rPr lang="de-DE" sz="2600">
                <a:cs typeface="Calibri"/>
              </a:rPr>
              <a:t> normalerweise auf statistischer Basis</a:t>
            </a:r>
          </a:p>
          <a:p>
            <a:r>
              <a:rPr lang="de-DE" sz="2600">
                <a:cs typeface="Calibri"/>
              </a:rPr>
              <a:t>Schlüsselbegriff: </a:t>
            </a:r>
            <a:r>
              <a:rPr lang="de-DE" sz="2600" err="1">
                <a:cs typeface="Calibri"/>
              </a:rPr>
              <a:t>temperature</a:t>
            </a:r>
            <a:endParaRPr lang="de-DE" sz="2600">
              <a:cs typeface="Calibri"/>
            </a:endParaRPr>
          </a:p>
          <a:p>
            <a:pPr lvl="1"/>
            <a:r>
              <a:rPr lang="de-DE">
                <a:cs typeface="Calibri"/>
              </a:rPr>
              <a:t>Ist der „Zufallsfaktor“ in der Generierung von Folgetokens</a:t>
            </a:r>
          </a:p>
          <a:p>
            <a:pPr lvl="1"/>
            <a:r>
              <a:rPr lang="de-DE">
                <a:cs typeface="Calibri"/>
              </a:rPr>
              <a:t>Je höher die </a:t>
            </a:r>
            <a:r>
              <a:rPr lang="de-DE" err="1">
                <a:cs typeface="Calibri"/>
              </a:rPr>
              <a:t>temperature</a:t>
            </a:r>
            <a:r>
              <a:rPr lang="de-DE">
                <a:cs typeface="Calibri"/>
              </a:rPr>
              <a:t>, desto höher die Randomisierung in der </a:t>
            </a:r>
            <a:r>
              <a:rPr lang="de-DE" err="1">
                <a:cs typeface="Calibri"/>
              </a:rPr>
              <a:t>Tokenwahl</a:t>
            </a:r>
            <a:endParaRPr lang="de-DE">
              <a:cs typeface="Calibri"/>
            </a:endParaRPr>
          </a:p>
          <a:p>
            <a:pPr lvl="1"/>
            <a:r>
              <a:rPr lang="de-DE">
                <a:cs typeface="Calibri"/>
              </a:rPr>
              <a:t>Je niedriger die </a:t>
            </a:r>
            <a:r>
              <a:rPr lang="de-DE" err="1">
                <a:cs typeface="Calibri"/>
              </a:rPr>
              <a:t>temperature</a:t>
            </a:r>
            <a:r>
              <a:rPr lang="de-DE">
                <a:cs typeface="Calibri"/>
              </a:rPr>
              <a:t>, desto näher an der statistischen Wahrscheinlichkeit</a:t>
            </a:r>
          </a:p>
        </p:txBody>
      </p:sp>
    </p:spTree>
    <p:extLst>
      <p:ext uri="{BB962C8B-B14F-4D97-AF65-F5344CB8AC3E}">
        <p14:creationId xmlns:p14="http://schemas.microsoft.com/office/powerpoint/2010/main" val="164760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Visualisierung von (Chat)GPT</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r>
              <a:rPr lang="de-DE" err="1">
                <a:cs typeface="Calibri"/>
              </a:rPr>
              <a:t>SoekiaGPT</a:t>
            </a:r>
            <a:r>
              <a:rPr lang="de-DE">
                <a:cs typeface="Calibri"/>
              </a:rPr>
              <a:t> ist ein simplifiziertes GPT-Modell</a:t>
            </a:r>
          </a:p>
          <a:p>
            <a:pPr lvl="1"/>
            <a:r>
              <a:rPr lang="de-DE">
                <a:cs typeface="Calibri"/>
              </a:rPr>
              <a:t>Erinnerung: GPT = generative </a:t>
            </a:r>
            <a:r>
              <a:rPr lang="de-DE" err="1">
                <a:cs typeface="Calibri"/>
              </a:rPr>
              <a:t>pretrained</a:t>
            </a:r>
            <a:r>
              <a:rPr lang="de-DE">
                <a:cs typeface="Calibri"/>
              </a:rPr>
              <a:t> </a:t>
            </a:r>
            <a:r>
              <a:rPr lang="de-DE" err="1">
                <a:cs typeface="Calibri"/>
              </a:rPr>
              <a:t>transformer</a:t>
            </a:r>
            <a:endParaRPr lang="de-DE">
              <a:cs typeface="Calibri"/>
            </a:endParaRPr>
          </a:p>
          <a:p>
            <a:pPr lvl="1"/>
            <a:r>
              <a:rPr lang="de-DE">
                <a:cs typeface="Calibri"/>
              </a:rPr>
              <a:t>Einschränkungen</a:t>
            </a:r>
          </a:p>
          <a:p>
            <a:pPr lvl="2"/>
            <a:r>
              <a:rPr lang="de-DE">
                <a:cs typeface="Calibri"/>
              </a:rPr>
              <a:t>geringe Grunddatenmenge</a:t>
            </a:r>
          </a:p>
          <a:p>
            <a:pPr lvl="2"/>
            <a:r>
              <a:rPr lang="de-DE">
                <a:cs typeface="Calibri"/>
              </a:rPr>
              <a:t>Verwendung von ganzen Wörtern (statt Tokens)</a:t>
            </a:r>
          </a:p>
          <a:p>
            <a:pPr lvl="2"/>
            <a:r>
              <a:rPr lang="de-DE">
                <a:cs typeface="Calibri"/>
              </a:rPr>
              <a:t>Stark begrenzter Kontext (max. fünf Wörter)</a:t>
            </a:r>
          </a:p>
          <a:p>
            <a:pPr lvl="2"/>
            <a:r>
              <a:rPr lang="de-DE">
                <a:cs typeface="Calibri"/>
              </a:rPr>
              <a:t>Kein neuronales Netz eingebettet </a:t>
            </a:r>
            <a:r>
              <a:rPr lang="de-DE">
                <a:cs typeface="Calibri"/>
                <a:sym typeface="Wingdings" panose="05000000000000000000" pitchFamily="2" charset="2"/>
              </a:rPr>
              <a:t> lernt nicht dazu</a:t>
            </a:r>
          </a:p>
          <a:p>
            <a:pPr marL="457200" lvl="1" indent="0">
              <a:buNone/>
            </a:pPr>
            <a:r>
              <a:rPr lang="de-DE">
                <a:cs typeface="Calibri"/>
                <a:sym typeface="Wingdings" panose="05000000000000000000" pitchFamily="2" charset="2"/>
                <a:hlinkClick r:id="rId3"/>
              </a:rPr>
              <a:t>https://soekia.ch/GPT</a:t>
            </a:r>
            <a:endParaRPr lang="de-DE">
              <a:cs typeface="Calibri"/>
              <a:sym typeface="Wingdings" panose="05000000000000000000" pitchFamily="2" charset="2"/>
            </a:endParaRPr>
          </a:p>
          <a:p>
            <a:pPr marL="914400" lvl="2" indent="0">
              <a:buNone/>
            </a:pPr>
            <a:endParaRPr lang="de-DE">
              <a:cs typeface="Calibri"/>
              <a:sym typeface="Wingdings" panose="05000000000000000000" pitchFamily="2" charset="2"/>
            </a:endParaRPr>
          </a:p>
        </p:txBody>
      </p:sp>
    </p:spTree>
    <p:extLst>
      <p:ext uri="{BB962C8B-B14F-4D97-AF65-F5344CB8AC3E}">
        <p14:creationId xmlns:p14="http://schemas.microsoft.com/office/powerpoint/2010/main" val="395529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600"/>
              <a:t>Einstieg</a:t>
            </a:r>
            <a:endParaRPr lang="de-DE" sz="3600" b="1"/>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a:normAutofit/>
          </a:bodyPr>
          <a:lstStyle/>
          <a:p>
            <a:r>
              <a:rPr lang="de-DE" sz="2000"/>
              <a:t>Ihr stellt gemeinsam einen menschlichen Chatbot dar, der unsere Anfrage beantworten soll.</a:t>
            </a:r>
          </a:p>
          <a:p>
            <a:r>
              <a:rPr lang="de-DE" sz="2000"/>
              <a:t>Die Anfrage ist nur den ersten Personen bekannt, alle folgenden müssen nur aufgrund der bisherigen Wörter die Antwort fortsetzen. </a:t>
            </a:r>
          </a:p>
          <a:p>
            <a:r>
              <a:rPr lang="de-DE" sz="2000"/>
              <a:t>Nacheinander ergänzt jede/r von euch ein einziges Wort für eure Antwort, die auch aus mehreren Sätzen bestehen kann.</a:t>
            </a:r>
          </a:p>
          <a:p>
            <a:r>
              <a:rPr lang="de-DE" sz="2000"/>
              <a:t>Die Antwort wird so lange fortgesetzt, bis der/die Spieler/in, der/die an der Reihe ist, der Meinung ist, dass die Antwort ausreichend ist. Diese/r sagt einfach STOPP.</a:t>
            </a:r>
          </a:p>
          <a:p>
            <a:r>
              <a:rPr lang="de-DE" sz="2000" b="1"/>
              <a:t>Wichtig</a:t>
            </a:r>
            <a:r>
              <a:rPr lang="de-DE" sz="2000"/>
              <a:t>: Während des Spielablaufs nicht mit den </a:t>
            </a:r>
            <a:br>
              <a:rPr lang="de-DE" sz="2000"/>
            </a:br>
            <a:r>
              <a:rPr lang="de-DE" sz="2000"/>
              <a:t>anderen Schülern/-innen kommunizieren </a:t>
            </a:r>
            <a:br>
              <a:rPr lang="de-DE" sz="2000"/>
            </a:br>
            <a:r>
              <a:rPr lang="de-DE" sz="2000"/>
              <a:t>(</a:t>
            </a:r>
            <a:r>
              <a:rPr lang="de-DE" sz="2000" u="sng"/>
              <a:t>kein Vorsagen, kein Nennen der Anfrage</a:t>
            </a:r>
            <a:r>
              <a:rPr lang="de-DE" sz="2000"/>
              <a:t>)!</a:t>
            </a:r>
          </a:p>
        </p:txBody>
      </p:sp>
      <p:pic>
        <p:nvPicPr>
          <p:cNvPr id="4" name="Grafik 3">
            <a:extLst>
              <a:ext uri="{FF2B5EF4-FFF2-40B4-BE49-F238E27FC236}">
                <a16:creationId xmlns:a16="http://schemas.microsoft.com/office/drawing/2014/main" id="{8435A0B6-0F9D-A568-75CF-07E68360D849}"/>
              </a:ext>
            </a:extLst>
          </p:cNvPr>
          <p:cNvPicPr>
            <a:picLocks noChangeAspect="1"/>
          </p:cNvPicPr>
          <p:nvPr/>
        </p:nvPicPr>
        <p:blipFill rotWithShape="1">
          <a:blip r:embed="rId3"/>
          <a:srcRect l="-896" r="-800"/>
          <a:stretch/>
        </p:blipFill>
        <p:spPr>
          <a:xfrm>
            <a:off x="6578421" y="4594619"/>
            <a:ext cx="5578575" cy="2163232"/>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Tree>
    <p:extLst>
      <p:ext uri="{BB962C8B-B14F-4D97-AF65-F5344CB8AC3E}">
        <p14:creationId xmlns:p14="http://schemas.microsoft.com/office/powerpoint/2010/main" val="3293458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200" b="1"/>
              <a:t>Zwischenfazit</a:t>
            </a:r>
            <a:endParaRPr lang="de-DE" sz="3600" b="1"/>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a:normAutofit/>
          </a:bodyPr>
          <a:lstStyle/>
          <a:p>
            <a:pPr marL="0" indent="0" algn="just">
              <a:buNone/>
            </a:pPr>
            <a:r>
              <a:rPr lang="de-DE" sz="2400"/>
              <a:t>Welche Gemeinsamkeiten und Unterschiede seht ihr zwischen dem Satzvervollständigungsspiel im Einstieg und ChatGPT?</a:t>
            </a:r>
          </a:p>
        </p:txBody>
      </p:sp>
    </p:spTree>
    <p:extLst>
      <p:ext uri="{BB962C8B-B14F-4D97-AF65-F5344CB8AC3E}">
        <p14:creationId xmlns:p14="http://schemas.microsoft.com/office/powerpoint/2010/main" val="328913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200" b="1" err="1"/>
              <a:t>ChatGPTs</a:t>
            </a:r>
            <a:r>
              <a:rPr lang="de-DE" sz="3200" b="1"/>
              <a:t> Grenzen(?)</a:t>
            </a:r>
            <a:endParaRPr lang="de-DE" sz="3600" b="1"/>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a:normAutofit/>
          </a:bodyPr>
          <a:lstStyle/>
          <a:p>
            <a:pPr marL="0" indent="0" algn="just">
              <a:buNone/>
            </a:pPr>
            <a:r>
              <a:rPr lang="de-DE" sz="2400" b="1" u="sng"/>
              <a:t>Aufgabe</a:t>
            </a:r>
          </a:p>
          <a:p>
            <a:pPr marL="0" indent="0" algn="just">
              <a:buNone/>
            </a:pPr>
            <a:r>
              <a:rPr lang="de-DE" sz="2400"/>
              <a:t>Was kann ChatGPT und was nicht?</a:t>
            </a:r>
          </a:p>
          <a:p>
            <a:pPr marL="0" indent="0" algn="just">
              <a:buNone/>
            </a:pPr>
            <a:r>
              <a:rPr lang="de-DE" sz="2400"/>
              <a:t>Versucht, ChatGPT an seine Grenzen zu bringen.</a:t>
            </a:r>
          </a:p>
          <a:p>
            <a:pPr marL="0" indent="0" algn="just">
              <a:buNone/>
            </a:pPr>
            <a:r>
              <a:rPr lang="de-DE" sz="2400"/>
              <a:t>Zu welchen Prompts gibt ChatGPT falsche oder sogar gar keine Antworten?</a:t>
            </a:r>
          </a:p>
        </p:txBody>
      </p:sp>
    </p:spTree>
    <p:extLst>
      <p:ext uri="{BB962C8B-B14F-4D97-AF65-F5344CB8AC3E}">
        <p14:creationId xmlns:p14="http://schemas.microsoft.com/office/powerpoint/2010/main" val="95156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dirty="0"/>
              <a:t>Video zu Replica</a:t>
            </a:r>
          </a:p>
        </p:txBody>
      </p:sp>
      <p:sp>
        <p:nvSpPr>
          <p:cNvPr id="5" name="Inhaltsplatzhalter 4">
            <a:extLst>
              <a:ext uri="{FF2B5EF4-FFF2-40B4-BE49-F238E27FC236}">
                <a16:creationId xmlns:a16="http://schemas.microsoft.com/office/drawing/2014/main" id="{EC6FE7A7-0F0A-5235-A5B9-53270B25B7BE}"/>
              </a:ext>
            </a:extLst>
          </p:cNvPr>
          <p:cNvSpPr>
            <a:spLocks noGrp="1"/>
          </p:cNvSpPr>
          <p:nvPr>
            <p:ph idx="1"/>
          </p:nvPr>
        </p:nvSpPr>
        <p:spPr/>
        <p:txBody>
          <a:bodyPr/>
          <a:lstStyle/>
          <a:p>
            <a:pPr marL="0" indent="0">
              <a:buNone/>
            </a:pPr>
            <a:r>
              <a:rPr lang="de-DE" dirty="0"/>
              <a:t>Link zum Video: </a:t>
            </a:r>
            <a:r>
              <a:rPr lang="de-DE" dirty="0">
                <a:hlinkClick r:id="rId3"/>
              </a:rPr>
              <a:t>https://youtu.be/FSeTBkrjCmA?start=307&amp;end=637</a:t>
            </a:r>
            <a:r>
              <a:rPr lang="de-DE" dirty="0"/>
              <a:t>  </a:t>
            </a:r>
          </a:p>
          <a:p>
            <a:pPr marL="0" indent="0">
              <a:buNone/>
            </a:pPr>
            <a:r>
              <a:rPr lang="de-DE" dirty="0"/>
              <a:t>Ausschnitt: 5:07-9:07</a:t>
            </a:r>
          </a:p>
        </p:txBody>
      </p:sp>
    </p:spTree>
    <p:extLst>
      <p:ext uri="{BB962C8B-B14F-4D97-AF65-F5344CB8AC3E}">
        <p14:creationId xmlns:p14="http://schemas.microsoft.com/office/powerpoint/2010/main" val="13710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9421760-CB7F-BCBA-72D2-65F7D69E214D}"/>
              </a:ext>
            </a:extLst>
          </p:cNvPr>
          <p:cNvSpPr>
            <a:spLocks noGrp="1"/>
          </p:cNvSpPr>
          <p:nvPr>
            <p:ph type="ctrTitle"/>
          </p:nvPr>
        </p:nvSpPr>
        <p:spPr>
          <a:xfrm>
            <a:off x="7080738" y="751762"/>
            <a:ext cx="4726894" cy="3060541"/>
          </a:xfrm>
        </p:spPr>
        <p:txBody>
          <a:bodyPr>
            <a:normAutofit/>
          </a:bodyPr>
          <a:lstStyle/>
          <a:p>
            <a:r>
              <a:rPr lang="de-DE" b="1" dirty="0">
                <a:solidFill>
                  <a:srgbClr val="FFFFFF"/>
                </a:solidFill>
              </a:rPr>
              <a:t>Pause!</a:t>
            </a:r>
          </a:p>
        </p:txBody>
      </p:sp>
      <p:sp>
        <p:nvSpPr>
          <p:cNvPr id="27"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Kaffee Silhouette">
            <a:extLst>
              <a:ext uri="{FF2B5EF4-FFF2-40B4-BE49-F238E27FC236}">
                <a16:creationId xmlns:a16="http://schemas.microsoft.com/office/drawing/2014/main" id="{8A61DDB1-7C9F-4324-4BF1-D8C1F7C597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39164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200"/>
              <a:t>Bürgerratssitzung</a:t>
            </a:r>
            <a:br>
              <a:rPr lang="de-DE" sz="3600" b="1"/>
            </a:br>
            <a:r>
              <a:rPr lang="de-DE" sz="3600" b="1"/>
              <a:t>Soll ChatGPT in Deutschland verboten werden?</a:t>
            </a:r>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a:normAutofit lnSpcReduction="10000"/>
          </a:bodyPr>
          <a:lstStyle/>
          <a:p>
            <a:pPr marL="0" indent="0" algn="just">
              <a:buNone/>
            </a:pPr>
            <a:r>
              <a:rPr lang="de-DE" sz="2000" b="1"/>
              <a:t>Bürgerratssitzung zur Abstimmung</a:t>
            </a:r>
          </a:p>
          <a:p>
            <a:pPr marL="0" indent="0" algn="just">
              <a:spcBef>
                <a:spcPts val="400"/>
              </a:spcBef>
              <a:buNone/>
            </a:pPr>
            <a:r>
              <a:rPr lang="de-DE" sz="2000"/>
              <a:t>Italien machte es vor: Ende März 2023 wurde ChatGPT verboten und auch an New Yorker Schulen ist der Einsatz der KI-Anwendung untersagt. Auch hierzulande gibt es eine rege Debatte: </a:t>
            </a:r>
            <a:r>
              <a:rPr lang="de-DE" sz="2000" i="1"/>
              <a:t>Soll ChatGPT in Deutschland verboten werden? </a:t>
            </a:r>
            <a:r>
              <a:rPr lang="de-DE" sz="2000"/>
              <a:t>Zu dieser Frage wurdet ihr als Vertreter*innen aus der Mitte der Bevölkerung ausgewählt, um euch der heiß debattierten Frage aus verschiedenen Perspektiven zu nähern, Standpunkte auszutauschen und zu einer Antwort zu gelangen.</a:t>
            </a:r>
          </a:p>
          <a:p>
            <a:pPr marL="0" indent="0" algn="just">
              <a:buNone/>
            </a:pPr>
            <a:r>
              <a:rPr lang="de-DE" sz="2000"/>
              <a:t>Dazu kommt ihr in einer Ratssitzung zusammen, in der Argumente ausgetauscht werden und debattiert wird. Anschließend findet eine Abstimmung zur Bestimmung der Antwort nach dem Mehrheitsprinzip statt.</a:t>
            </a:r>
          </a:p>
          <a:p>
            <a:pPr marL="0" indent="0" algn="just">
              <a:spcBef>
                <a:spcPts val="1800"/>
              </a:spcBef>
              <a:buNone/>
            </a:pPr>
            <a:r>
              <a:rPr lang="de-DE" sz="2000" b="1"/>
              <a:t>Eure Rolle in der Ratssitzung</a:t>
            </a:r>
          </a:p>
          <a:p>
            <a:pPr marL="0" indent="0" algn="just">
              <a:spcBef>
                <a:spcPts val="400"/>
              </a:spcBef>
              <a:buNone/>
            </a:pPr>
            <a:r>
              <a:rPr lang="de-DE" sz="2000"/>
              <a:t>Als Kleingruppe nehmt ihr die Rolle als Schüler*in, Lehrer*in, CEO eines Tech-Unternehmens, Staatsanwalt*in, Buchautor*in, Politiker*in, Softwareentwickler*in oder Kulturforscher*in ein und vertretet eure Sicht im Bürgerrat. Ein kleines Team bereitet sich zudem auf das Moderieren der Sitzung vor (Moderations-Team).</a:t>
            </a:r>
          </a:p>
        </p:txBody>
      </p:sp>
      <p:pic>
        <p:nvPicPr>
          <p:cNvPr id="5" name="Grafik 4" descr="Gruppe mit einfarbiger Füllung">
            <a:extLst>
              <a:ext uri="{FF2B5EF4-FFF2-40B4-BE49-F238E27FC236}">
                <a16:creationId xmlns:a16="http://schemas.microsoft.com/office/drawing/2014/main" id="{6107ACB2-7BB9-9023-E836-784FEBD5F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3111" y="825586"/>
            <a:ext cx="1236133" cy="1236133"/>
          </a:xfrm>
          <a:prstGeom prst="rect">
            <a:avLst/>
          </a:prstGeom>
        </p:spPr>
      </p:pic>
    </p:spTree>
    <p:extLst>
      <p:ext uri="{BB962C8B-B14F-4D97-AF65-F5344CB8AC3E}">
        <p14:creationId xmlns:p14="http://schemas.microsoft.com/office/powerpoint/2010/main" val="832537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2AE3D437-5655-D922-E888-81BBDE01DB58}"/>
              </a:ext>
            </a:extLst>
          </p:cNvPr>
          <p:cNvSpPr/>
          <p:nvPr/>
        </p:nvSpPr>
        <p:spPr>
          <a:xfrm>
            <a:off x="378177" y="2051753"/>
            <a:ext cx="2468036" cy="334433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black"/>
                </a:solidFill>
                <a:effectLst/>
                <a:uLnTx/>
                <a:uFillTx/>
                <a:latin typeface="Calibri" panose="020F0502020204030204"/>
                <a:ea typeface="+mn-ea"/>
                <a:cs typeface="+mn-cs"/>
              </a:rPr>
              <a:t>1. Vorbereitung des Standpunkts eurer Rolle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denkt euch in die Rolle ein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erarbeitet den Standpunkt eurer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uppieren 5">
            <a:extLst>
              <a:ext uri="{FF2B5EF4-FFF2-40B4-BE49-F238E27FC236}">
                <a16:creationId xmlns:a16="http://schemas.microsoft.com/office/drawing/2014/main" id="{7A6747DE-926E-7937-FE90-EF74DD7A7B60}"/>
              </a:ext>
            </a:extLst>
          </p:cNvPr>
          <p:cNvGrpSpPr/>
          <p:nvPr/>
        </p:nvGrpSpPr>
        <p:grpSpPr>
          <a:xfrm>
            <a:off x="685496" y="4387696"/>
            <a:ext cx="998503" cy="796376"/>
            <a:chOff x="945446" y="3598334"/>
            <a:chExt cx="1535288" cy="1281289"/>
          </a:xfrm>
        </p:grpSpPr>
        <p:pic>
          <p:nvPicPr>
            <p:cNvPr id="7" name="Grafik 6" descr="Mann Silhouette">
              <a:extLst>
                <a:ext uri="{FF2B5EF4-FFF2-40B4-BE49-F238E27FC236}">
                  <a16:creationId xmlns:a16="http://schemas.microsoft.com/office/drawing/2014/main" id="{CDC76246-4B57-C1A2-26DB-A3D400F981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6334" y="3598334"/>
              <a:ext cx="914400" cy="914400"/>
            </a:xfrm>
            <a:prstGeom prst="rect">
              <a:avLst/>
            </a:prstGeom>
          </p:spPr>
        </p:pic>
        <p:pic>
          <p:nvPicPr>
            <p:cNvPr id="8" name="Grafik 7" descr="Frau Silhouette">
              <a:extLst>
                <a:ext uri="{FF2B5EF4-FFF2-40B4-BE49-F238E27FC236}">
                  <a16:creationId xmlns:a16="http://schemas.microsoft.com/office/drawing/2014/main" id="{F151870A-0463-6A63-FA70-DC7E26CB30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446" y="3598334"/>
              <a:ext cx="914400" cy="914400"/>
            </a:xfrm>
            <a:prstGeom prst="rect">
              <a:avLst/>
            </a:prstGeom>
          </p:spPr>
        </p:pic>
        <p:pic>
          <p:nvPicPr>
            <p:cNvPr id="9" name="Grafik 8" descr="Frau Silhouette">
              <a:extLst>
                <a:ext uri="{FF2B5EF4-FFF2-40B4-BE49-F238E27FC236}">
                  <a16:creationId xmlns:a16="http://schemas.microsoft.com/office/drawing/2014/main" id="{52400AB7-2BFA-F2C3-5B04-BF5ED47D40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5890" y="3965223"/>
              <a:ext cx="914400" cy="914400"/>
            </a:xfrm>
            <a:prstGeom prst="rect">
              <a:avLst/>
            </a:prstGeom>
          </p:spPr>
        </p:pic>
      </p:grpSp>
      <p:sp>
        <p:nvSpPr>
          <p:cNvPr id="10" name="Rechteck: abgerundete Ecken 9">
            <a:extLst>
              <a:ext uri="{FF2B5EF4-FFF2-40B4-BE49-F238E27FC236}">
                <a16:creationId xmlns:a16="http://schemas.microsoft.com/office/drawing/2014/main" id="{B73FB46E-A21B-6030-F20B-3DF2A49CB5D3}"/>
              </a:ext>
            </a:extLst>
          </p:cNvPr>
          <p:cNvSpPr/>
          <p:nvPr/>
        </p:nvSpPr>
        <p:spPr>
          <a:xfrm>
            <a:off x="3421945" y="2051753"/>
            <a:ext cx="2468036" cy="334433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black"/>
                </a:solidFill>
                <a:effectLst/>
                <a:uLnTx/>
                <a:uFillTx/>
                <a:latin typeface="Calibri" panose="020F0502020204030204"/>
                <a:ea typeface="+mn-ea"/>
                <a:cs typeface="+mn-cs"/>
              </a:rPr>
              <a:t>2. Durchführung der Bürgerratssitzung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Vertretung der Rolle</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Begründung der eigenen Position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Eingehen auf andere Positionen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e-D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hteck: abgerundete Ecken 10">
            <a:extLst>
              <a:ext uri="{FF2B5EF4-FFF2-40B4-BE49-F238E27FC236}">
                <a16:creationId xmlns:a16="http://schemas.microsoft.com/office/drawing/2014/main" id="{71558116-BAB8-FB86-EC66-47DED693F431}"/>
              </a:ext>
            </a:extLst>
          </p:cNvPr>
          <p:cNvSpPr/>
          <p:nvPr/>
        </p:nvSpPr>
        <p:spPr>
          <a:xfrm>
            <a:off x="6465713" y="2051753"/>
            <a:ext cx="2468036" cy="334433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black"/>
                </a:solidFill>
                <a:effectLst/>
                <a:uLnTx/>
                <a:uFillTx/>
                <a:latin typeface="Calibri" panose="020F0502020204030204"/>
                <a:ea typeface="+mn-ea"/>
                <a:cs typeface="+mn-cs"/>
              </a:rPr>
              <a:t>3. Reflexion des Standpunktes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In der Kleingruppe berücksichtigt ihr Argumente anderer und überarbeitet oder bekräftigt euren Standpunkt.</a:t>
            </a:r>
          </a:p>
        </p:txBody>
      </p:sp>
      <p:sp>
        <p:nvSpPr>
          <p:cNvPr id="12" name="Rechteck: abgerundete Ecken 11">
            <a:extLst>
              <a:ext uri="{FF2B5EF4-FFF2-40B4-BE49-F238E27FC236}">
                <a16:creationId xmlns:a16="http://schemas.microsoft.com/office/drawing/2014/main" id="{E0FA7F80-4DF2-D2DE-F25D-94C507507FAF}"/>
              </a:ext>
            </a:extLst>
          </p:cNvPr>
          <p:cNvSpPr/>
          <p:nvPr/>
        </p:nvSpPr>
        <p:spPr>
          <a:xfrm>
            <a:off x="9509481" y="2051753"/>
            <a:ext cx="2468036" cy="334433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black"/>
                </a:solidFill>
                <a:effectLst/>
                <a:uLnTx/>
                <a:uFillTx/>
                <a:latin typeface="Calibri" panose="020F0502020204030204"/>
                <a:ea typeface="+mn-ea"/>
                <a:cs typeface="+mn-cs"/>
              </a:rPr>
              <a:t>4. Abgabe der Stimme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In der Abstimmung gebt ihr zu der Frage eure Stimme in eurer Rolle ab.</a:t>
            </a:r>
          </a:p>
        </p:txBody>
      </p:sp>
      <p:pic>
        <p:nvPicPr>
          <p:cNvPr id="15" name="Grafik 14" descr="Gruppe Silhouette">
            <a:extLst>
              <a:ext uri="{FF2B5EF4-FFF2-40B4-BE49-F238E27FC236}">
                <a16:creationId xmlns:a16="http://schemas.microsoft.com/office/drawing/2014/main" id="{26486BA3-09C7-2CA0-3FB4-E76080346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8611" y="4157134"/>
            <a:ext cx="1157104" cy="1157104"/>
          </a:xfrm>
          <a:prstGeom prst="rect">
            <a:avLst/>
          </a:prstGeom>
        </p:spPr>
      </p:pic>
      <p:pic>
        <p:nvPicPr>
          <p:cNvPr id="17" name="Grafik 16" descr="Klemmbrett Silhouette">
            <a:extLst>
              <a:ext uri="{FF2B5EF4-FFF2-40B4-BE49-F238E27FC236}">
                <a16:creationId xmlns:a16="http://schemas.microsoft.com/office/drawing/2014/main" id="{C92773FD-64AC-CDF3-E5AD-3EBD72B484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18483" y="4477709"/>
            <a:ext cx="755502" cy="755502"/>
          </a:xfrm>
          <a:prstGeom prst="rect">
            <a:avLst/>
          </a:prstGeom>
        </p:spPr>
      </p:pic>
      <p:pic>
        <p:nvPicPr>
          <p:cNvPr id="19" name="Grafik 18" descr="Kommentar Gefällt nicht Silhouette">
            <a:extLst>
              <a:ext uri="{FF2B5EF4-FFF2-40B4-BE49-F238E27FC236}">
                <a16:creationId xmlns:a16="http://schemas.microsoft.com/office/drawing/2014/main" id="{5408BDCF-0587-5903-6B0A-6F328D56AD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43499" y="4157134"/>
            <a:ext cx="914400" cy="914400"/>
          </a:xfrm>
          <a:prstGeom prst="rect">
            <a:avLst/>
          </a:prstGeom>
        </p:spPr>
      </p:pic>
      <p:pic>
        <p:nvPicPr>
          <p:cNvPr id="21" name="Grafik 20" descr="Kommentar Like Silhouette">
            <a:extLst>
              <a:ext uri="{FF2B5EF4-FFF2-40B4-BE49-F238E27FC236}">
                <a16:creationId xmlns:a16="http://schemas.microsoft.com/office/drawing/2014/main" id="{4F6A82B0-6C47-882A-0930-7C58DDEAEE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95232" y="4157134"/>
            <a:ext cx="914400" cy="914400"/>
          </a:xfrm>
          <a:prstGeom prst="rect">
            <a:avLst/>
          </a:prstGeom>
        </p:spPr>
      </p:pic>
      <p:pic>
        <p:nvPicPr>
          <p:cNvPr id="23" name="Grafik 22" descr="Kreise mit Pfeilen mit einfarbiger Füllung">
            <a:extLst>
              <a:ext uri="{FF2B5EF4-FFF2-40B4-BE49-F238E27FC236}">
                <a16:creationId xmlns:a16="http://schemas.microsoft.com/office/drawing/2014/main" id="{DB0B8161-C228-BC67-34F8-77574D9CFC1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60354" y="4477709"/>
            <a:ext cx="756358" cy="756358"/>
          </a:xfrm>
          <a:prstGeom prst="rect">
            <a:avLst/>
          </a:prstGeom>
        </p:spPr>
      </p:pic>
      <p:sp>
        <p:nvSpPr>
          <p:cNvPr id="24" name="Pfeil: nach rechts 23">
            <a:extLst>
              <a:ext uri="{FF2B5EF4-FFF2-40B4-BE49-F238E27FC236}">
                <a16:creationId xmlns:a16="http://schemas.microsoft.com/office/drawing/2014/main" id="{CE44FF2B-D419-0092-6CA4-591B1AC12609}"/>
              </a:ext>
            </a:extLst>
          </p:cNvPr>
          <p:cNvSpPr/>
          <p:nvPr/>
        </p:nvSpPr>
        <p:spPr>
          <a:xfrm>
            <a:off x="2846213" y="3563958"/>
            <a:ext cx="575732" cy="47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Pfeil: nach rechts 25">
            <a:extLst>
              <a:ext uri="{FF2B5EF4-FFF2-40B4-BE49-F238E27FC236}">
                <a16:creationId xmlns:a16="http://schemas.microsoft.com/office/drawing/2014/main" id="{10BB53EA-1634-AE63-BFE2-761C4F376E32}"/>
              </a:ext>
            </a:extLst>
          </p:cNvPr>
          <p:cNvSpPr/>
          <p:nvPr/>
        </p:nvSpPr>
        <p:spPr>
          <a:xfrm>
            <a:off x="5889981" y="3563958"/>
            <a:ext cx="575732" cy="47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Pfeil: nach rechts 26">
            <a:extLst>
              <a:ext uri="{FF2B5EF4-FFF2-40B4-BE49-F238E27FC236}">
                <a16:creationId xmlns:a16="http://schemas.microsoft.com/office/drawing/2014/main" id="{C50DEB82-B7EE-8807-794B-E1FE927CD526}"/>
              </a:ext>
            </a:extLst>
          </p:cNvPr>
          <p:cNvSpPr/>
          <p:nvPr/>
        </p:nvSpPr>
        <p:spPr>
          <a:xfrm>
            <a:off x="8933749" y="3563958"/>
            <a:ext cx="575732" cy="475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AC0EC1C-774E-52BF-760C-19ABD71F6B6D}"/>
              </a:ext>
            </a:extLst>
          </p:cNvPr>
          <p:cNvSpPr txBox="1">
            <a:spLocks/>
          </p:cNvSpPr>
          <p:nvPr/>
        </p:nvSpPr>
        <p:spPr>
          <a:xfrm>
            <a:off x="838200" y="51417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200" b="0" i="0" u="none" strike="noStrike" kern="1200" cap="none" spc="0" normalizeH="0" baseline="0" noProof="0">
                <a:ln>
                  <a:noFill/>
                </a:ln>
                <a:solidFill>
                  <a:prstClr val="black"/>
                </a:solidFill>
                <a:effectLst/>
                <a:uLnTx/>
                <a:uFillTx/>
                <a:latin typeface="Calibri Light" panose="020F0302020204030204"/>
                <a:ea typeface="+mj-ea"/>
                <a:cs typeface="+mj-cs"/>
              </a:rPr>
              <a:t>Bürgerratssitzung</a:t>
            </a:r>
            <a:br>
              <a:rPr kumimoji="0" lang="de-DE" sz="3600" b="1"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de-DE" sz="3600" b="1" i="0" u="none" strike="noStrike" kern="1200" cap="none" spc="0" normalizeH="0" baseline="0" noProof="0">
                <a:ln>
                  <a:noFill/>
                </a:ln>
                <a:solidFill>
                  <a:prstClr val="black"/>
                </a:solidFill>
                <a:effectLst/>
                <a:uLnTx/>
                <a:uFillTx/>
                <a:latin typeface="Calibri Light" panose="020F0302020204030204"/>
                <a:ea typeface="+mj-ea"/>
                <a:cs typeface="+mj-cs"/>
              </a:rPr>
              <a:t>Ablauf</a:t>
            </a:r>
          </a:p>
        </p:txBody>
      </p:sp>
    </p:spTree>
    <p:extLst>
      <p:ext uri="{BB962C8B-B14F-4D97-AF65-F5344CB8AC3E}">
        <p14:creationId xmlns:p14="http://schemas.microsoft.com/office/powerpoint/2010/main" val="9889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4"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200"/>
              <a:t>Bürgerratssitzung</a:t>
            </a:r>
            <a:br>
              <a:rPr lang="de-DE" sz="3600" b="1"/>
            </a:br>
            <a:r>
              <a:rPr lang="de-DE" sz="3600" b="1"/>
              <a:t>Vorbereitung eurer Rolle</a:t>
            </a:r>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a:xfrm>
            <a:off x="838199" y="1825624"/>
            <a:ext cx="10783187" cy="4667243"/>
          </a:xfrm>
        </p:spPr>
        <p:txBody>
          <a:bodyPr>
            <a:noAutofit/>
          </a:bodyPr>
          <a:lstStyle/>
          <a:p>
            <a:pPr marL="0" indent="0" algn="just">
              <a:spcBef>
                <a:spcPts val="400"/>
              </a:spcBef>
              <a:buNone/>
            </a:pPr>
            <a:r>
              <a:rPr lang="de-DE" sz="1800"/>
              <a:t>In Gruppen von drei Personen denkt ihr euch in eure Rolle ein, um der großen Verantwortung als Repräsentant*in des Volkes in dieser Frage gerecht zu werden.</a:t>
            </a:r>
          </a:p>
          <a:p>
            <a:pPr marL="0" indent="0" algn="just">
              <a:spcBef>
                <a:spcPts val="1200"/>
              </a:spcBef>
              <a:buNone/>
            </a:pPr>
            <a:r>
              <a:rPr lang="de-DE" sz="1800"/>
              <a:t>Dazu …</a:t>
            </a:r>
          </a:p>
          <a:p>
            <a:pPr marL="361950" indent="-361950">
              <a:spcBef>
                <a:spcPts val="400"/>
              </a:spcBef>
              <a:buFont typeface="+mj-lt"/>
              <a:buAutoNum type="arabicParenR"/>
            </a:pPr>
            <a:r>
              <a:rPr lang="de-DE" sz="1800"/>
              <a:t>… entwickelt ihr eine „Persona“ zu eurer Rolle, sodass ihr den Charakter mit Leben füllt. </a:t>
            </a:r>
            <a:br>
              <a:rPr lang="de-DE" sz="1800"/>
            </a:br>
            <a:r>
              <a:rPr lang="de-DE" sz="1800"/>
              <a:t>Mit dem Namen, generellen Informationen, den Bezug zu ChatGPT usw. </a:t>
            </a:r>
            <a:br>
              <a:rPr lang="de-DE" sz="1800"/>
            </a:br>
            <a:r>
              <a:rPr lang="de-DE" sz="1800"/>
              <a:t>Zum Beispiel: „</a:t>
            </a:r>
            <a:r>
              <a:rPr lang="de-DE" sz="1800" i="1"/>
              <a:t>Maja, 17, ist Schülerin und ein Jahr vor ihrem Abitur. Als Leistungskurse hat sie Deutsch und Mathematik. ChatGPT nutzt sie vor allem, um Deutschhausaufgaben zu bearbeiten und ihre Lösungen zu prüfen.“</a:t>
            </a:r>
          </a:p>
          <a:p>
            <a:pPr marL="361950" indent="-361950">
              <a:spcBef>
                <a:spcPts val="400"/>
              </a:spcBef>
              <a:buFont typeface="+mj-lt"/>
              <a:buAutoNum type="arabicParenR"/>
            </a:pPr>
            <a:r>
              <a:rPr lang="de-DE" sz="1800"/>
              <a:t>… arbeitet ihr einen </a:t>
            </a:r>
            <a:r>
              <a:rPr lang="de-DE" sz="1800" b="1"/>
              <a:t>Standpunkt der Persona basierend auf ihrer Rolle </a:t>
            </a:r>
            <a:r>
              <a:rPr lang="de-DE" sz="1800"/>
              <a:t>heraus. Erstellt dafür am besten eine </a:t>
            </a:r>
            <a:r>
              <a:rPr lang="de-DE" sz="1800" b="1"/>
              <a:t>Karte mit Argumenten</a:t>
            </a:r>
            <a:r>
              <a:rPr lang="de-DE" sz="1800"/>
              <a:t>, die ihr mit in die Diskussion nehmen könnt.</a:t>
            </a:r>
          </a:p>
          <a:p>
            <a:pPr lvl="1">
              <a:spcBef>
                <a:spcPts val="400"/>
              </a:spcBef>
              <a:buFont typeface="Symbol" panose="05050102010706020507" pitchFamily="18" charset="2"/>
              <a:buChar char="-"/>
            </a:pPr>
            <a:r>
              <a:rPr lang="de-DE" sz="1800"/>
              <a:t>Lest dazu in eurer Gruppe die beiden zu eurer Rolle genannten Basistexte. Lest außerdem weitere Texte aus der Quellensammlung, die euch bezüglich eurer Rolle relevant erscheinen und führt auch eine eigene Recherche durch. </a:t>
            </a:r>
            <a:r>
              <a:rPr lang="de-DE" sz="1800" i="1"/>
              <a:t>Achtet auf eine angemessene Qualität der Quellen!</a:t>
            </a:r>
          </a:p>
          <a:p>
            <a:pPr lvl="1">
              <a:spcBef>
                <a:spcPts val="400"/>
              </a:spcBef>
              <a:buFont typeface="Symbol" panose="05050102010706020507" pitchFamily="18" charset="2"/>
              <a:buChar char="-"/>
            </a:pPr>
            <a:r>
              <a:rPr lang="de-DE" sz="1800"/>
              <a:t>Arbeitet aus den Quellen </a:t>
            </a:r>
            <a:r>
              <a:rPr lang="de-DE" sz="1800" b="1"/>
              <a:t>wichtige Aspekte </a:t>
            </a:r>
            <a:r>
              <a:rPr lang="de-DE" sz="1800"/>
              <a:t>heraus, um den </a:t>
            </a:r>
            <a:r>
              <a:rPr lang="de-DE" sz="1800" b="1"/>
              <a:t>Standpunkt eurer Persona zu der Frage begründen </a:t>
            </a:r>
            <a:r>
              <a:rPr lang="de-DE" sz="1800"/>
              <a:t>zu können.</a:t>
            </a:r>
          </a:p>
          <a:p>
            <a:pPr lvl="1">
              <a:spcBef>
                <a:spcPts val="400"/>
              </a:spcBef>
              <a:buFont typeface="Symbol" panose="05050102010706020507" pitchFamily="18" charset="2"/>
              <a:buChar char="-"/>
            </a:pPr>
            <a:r>
              <a:rPr lang="de-DE" sz="1800"/>
              <a:t>Ergänzt </a:t>
            </a:r>
            <a:r>
              <a:rPr lang="de-DE" sz="1800" b="1"/>
              <a:t>eigene Ideen und Argumente</a:t>
            </a:r>
            <a:r>
              <a:rPr lang="de-DE" sz="1800"/>
              <a:t>, die ihr für die Rolle als schlüssig erachtet.</a:t>
            </a:r>
          </a:p>
          <a:p>
            <a:pPr marL="457200" indent="-457200">
              <a:spcBef>
                <a:spcPts val="400"/>
              </a:spcBef>
              <a:buFont typeface="+mj-lt"/>
              <a:buAutoNum type="arabicParenR"/>
            </a:pPr>
            <a:r>
              <a:rPr lang="de-DE" sz="1800"/>
              <a:t>… bereitet ihr euch auf potenzielle Gegenargumente vor und wie ihr in der Diskussion darauf erwidern wollt.</a:t>
            </a:r>
          </a:p>
        </p:txBody>
      </p:sp>
      <p:grpSp>
        <p:nvGrpSpPr>
          <p:cNvPr id="16" name="Gruppieren 15">
            <a:extLst>
              <a:ext uri="{FF2B5EF4-FFF2-40B4-BE49-F238E27FC236}">
                <a16:creationId xmlns:a16="http://schemas.microsoft.com/office/drawing/2014/main" id="{C492FEBD-386E-AF30-1C99-B2D60EB05B76}"/>
              </a:ext>
            </a:extLst>
          </p:cNvPr>
          <p:cNvGrpSpPr/>
          <p:nvPr/>
        </p:nvGrpSpPr>
        <p:grpSpPr>
          <a:xfrm>
            <a:off x="9658406" y="2268434"/>
            <a:ext cx="1516108" cy="963864"/>
            <a:chOff x="9056510" y="2894367"/>
            <a:chExt cx="2297290" cy="1460500"/>
          </a:xfrm>
        </p:grpSpPr>
        <p:sp>
          <p:nvSpPr>
            <p:cNvPr id="7" name="Rechteck: abgerundete Ecken 6">
              <a:extLst>
                <a:ext uri="{FF2B5EF4-FFF2-40B4-BE49-F238E27FC236}">
                  <a16:creationId xmlns:a16="http://schemas.microsoft.com/office/drawing/2014/main" id="{7E5CE9A0-25E7-C109-CDAE-2749801EE243}"/>
                </a:ext>
              </a:extLst>
            </p:cNvPr>
            <p:cNvSpPr/>
            <p:nvPr/>
          </p:nvSpPr>
          <p:spPr>
            <a:xfrm>
              <a:off x="9056510" y="2894367"/>
              <a:ext cx="2297290" cy="146050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fik 5" descr="Männliches Profil Silhouette">
              <a:extLst>
                <a:ext uri="{FF2B5EF4-FFF2-40B4-BE49-F238E27FC236}">
                  <a16:creationId xmlns:a16="http://schemas.microsoft.com/office/drawing/2014/main" id="{3A847C58-4E11-E000-2F0B-61E9010D6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6821" y="3046061"/>
              <a:ext cx="1157111" cy="1157111"/>
            </a:xfrm>
            <a:prstGeom prst="rect">
              <a:avLst/>
            </a:prstGeom>
          </p:spPr>
        </p:pic>
        <p:cxnSp>
          <p:nvCxnSpPr>
            <p:cNvPr id="11" name="Gerader Verbinder 10">
              <a:extLst>
                <a:ext uri="{FF2B5EF4-FFF2-40B4-BE49-F238E27FC236}">
                  <a16:creationId xmlns:a16="http://schemas.microsoft.com/office/drawing/2014/main" id="{54F375EF-A14E-803C-F051-91494C27BDCE}"/>
                </a:ext>
              </a:extLst>
            </p:cNvPr>
            <p:cNvCxnSpPr/>
            <p:nvPr/>
          </p:nvCxnSpPr>
          <p:spPr>
            <a:xfrm>
              <a:off x="10385778" y="3307644"/>
              <a:ext cx="688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410F168A-6F61-DA76-FAEF-8D8FA656F269}"/>
                </a:ext>
              </a:extLst>
            </p:cNvPr>
            <p:cNvCxnSpPr/>
            <p:nvPr/>
          </p:nvCxnSpPr>
          <p:spPr>
            <a:xfrm>
              <a:off x="10385778" y="3584222"/>
              <a:ext cx="688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008B7F4-B309-1E0C-7DC7-EBA703707AA9}"/>
                </a:ext>
              </a:extLst>
            </p:cNvPr>
            <p:cNvCxnSpPr/>
            <p:nvPr/>
          </p:nvCxnSpPr>
          <p:spPr>
            <a:xfrm>
              <a:off x="10385778" y="3838222"/>
              <a:ext cx="688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730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31173D6-5439-EA79-2325-84073869EEBE}"/>
              </a:ext>
            </a:extLst>
          </p:cNvPr>
          <p:cNvPicPr>
            <a:picLocks noChangeAspect="1"/>
          </p:cNvPicPr>
          <p:nvPr/>
        </p:nvPicPr>
        <p:blipFill rotWithShape="1">
          <a:blip r:embed="rId3">
            <a:extLst>
              <a:ext uri="{28A0092B-C50C-407E-A947-70E740481C1C}">
                <a14:useLocalDpi xmlns:a14="http://schemas.microsoft.com/office/drawing/2010/main" val="0"/>
              </a:ext>
            </a:extLst>
          </a:blip>
          <a:srcRect l="23320" r="23320"/>
          <a:stretch/>
        </p:blipFill>
        <p:spPr bwMode="auto">
          <a:xfrm>
            <a:off x="893158" y="1729884"/>
            <a:ext cx="2044169" cy="1809625"/>
          </a:xfrm>
          <a:prstGeom prst="rect">
            <a:avLst/>
          </a:prstGeom>
          <a:noFill/>
          <a:ln>
            <a:noFill/>
          </a:ln>
          <a:extLst>
            <a:ext uri="{53640926-AAD7-44D8-BBD7-CCE9431645EC}">
              <a14:shadowObscured xmlns:a14="http://schemas.microsoft.com/office/drawing/2010/main"/>
            </a:ext>
          </a:extLst>
        </p:spPr>
      </p:pic>
      <p:sp>
        <p:nvSpPr>
          <p:cNvPr id="4" name="Fußzeilenplatzhalter 3">
            <a:extLst>
              <a:ext uri="{FF2B5EF4-FFF2-40B4-BE49-F238E27FC236}">
                <a16:creationId xmlns:a16="http://schemas.microsoft.com/office/drawing/2014/main" id="{DAB11551-F4C9-2514-B072-8EBE64E67AD3}"/>
              </a:ext>
            </a:extLst>
          </p:cNvPr>
          <p:cNvSpPr>
            <a:spLocks noGrp="1"/>
          </p:cNvSpPr>
          <p:nvPr>
            <p:ph type="ftr" sz="quarter" idx="11"/>
          </p:nvPr>
        </p:nvSpPr>
        <p:spPr>
          <a:xfrm>
            <a:off x="3111298" y="6319156"/>
            <a:ext cx="58739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Rollenkarte zur Bürgerratssitzung: </a:t>
            </a:r>
            <a:r>
              <a:rPr kumimoji="0" lang="de-DE" sz="16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Soll </a:t>
            </a:r>
            <a:r>
              <a:rPr kumimoji="0" lang="de-DE" sz="1600" b="0" i="1" u="none" strike="noStrike" kern="1200" cap="none" spc="0" normalizeH="0" baseline="0" noProof="0" err="1">
                <a:ln>
                  <a:noFill/>
                </a:ln>
                <a:solidFill>
                  <a:prstClr val="black">
                    <a:tint val="75000"/>
                  </a:prstClr>
                </a:solidFill>
                <a:effectLst/>
                <a:uLnTx/>
                <a:uFillTx/>
                <a:latin typeface="Calibri" panose="020F0502020204030204"/>
                <a:ea typeface="+mn-ea"/>
                <a:cs typeface="+mn-cs"/>
              </a:rPr>
              <a:t>ChatGPT</a:t>
            </a:r>
            <a:r>
              <a:rPr kumimoji="0" lang="de-DE" sz="16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 verboten werden?</a:t>
            </a:r>
          </a:p>
        </p:txBody>
      </p:sp>
      <p:sp>
        <p:nvSpPr>
          <p:cNvPr id="5" name="Textfeld 4">
            <a:extLst>
              <a:ext uri="{FF2B5EF4-FFF2-40B4-BE49-F238E27FC236}">
                <a16:creationId xmlns:a16="http://schemas.microsoft.com/office/drawing/2014/main" id="{A398A682-0552-4612-043C-98A33888B66E}"/>
              </a:ext>
            </a:extLst>
          </p:cNvPr>
          <p:cNvSpPr txBox="1"/>
          <p:nvPr/>
        </p:nvSpPr>
        <p:spPr>
          <a:xfrm>
            <a:off x="881948" y="722426"/>
            <a:ext cx="206659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Staatsanwalt</a:t>
            </a:r>
          </a:p>
        </p:txBody>
      </p:sp>
      <p:graphicFrame>
        <p:nvGraphicFramePr>
          <p:cNvPr id="7" name="Tabelle 7">
            <a:extLst>
              <a:ext uri="{FF2B5EF4-FFF2-40B4-BE49-F238E27FC236}">
                <a16:creationId xmlns:a16="http://schemas.microsoft.com/office/drawing/2014/main" id="{9D26C43C-BDAC-6009-59EE-5169047E8BFF}"/>
              </a:ext>
            </a:extLst>
          </p:cNvPr>
          <p:cNvGraphicFramePr>
            <a:graphicFrameLocks noGrp="1"/>
          </p:cNvGraphicFramePr>
          <p:nvPr/>
        </p:nvGraphicFramePr>
        <p:xfrm>
          <a:off x="3538385" y="1098386"/>
          <a:ext cx="7886700" cy="2850649"/>
        </p:xfrm>
        <a:graphic>
          <a:graphicData uri="http://schemas.openxmlformats.org/drawingml/2006/table">
            <a:tbl>
              <a:tblPr firstRow="1" bandRow="1">
                <a:tableStyleId>{5C22544A-7EE6-4342-B048-85BDC9FD1C3A}</a:tableStyleId>
              </a:tblPr>
              <a:tblGrid>
                <a:gridCol w="2016196">
                  <a:extLst>
                    <a:ext uri="{9D8B030D-6E8A-4147-A177-3AD203B41FA5}">
                      <a16:colId xmlns:a16="http://schemas.microsoft.com/office/drawing/2014/main" val="3356606985"/>
                    </a:ext>
                  </a:extLst>
                </a:gridCol>
                <a:gridCol w="2935252">
                  <a:extLst>
                    <a:ext uri="{9D8B030D-6E8A-4147-A177-3AD203B41FA5}">
                      <a16:colId xmlns:a16="http://schemas.microsoft.com/office/drawing/2014/main" val="2849573401"/>
                    </a:ext>
                  </a:extLst>
                </a:gridCol>
                <a:gridCol w="2935252">
                  <a:extLst>
                    <a:ext uri="{9D8B030D-6E8A-4147-A177-3AD203B41FA5}">
                      <a16:colId xmlns:a16="http://schemas.microsoft.com/office/drawing/2014/main" val="2568731396"/>
                    </a:ext>
                  </a:extLst>
                </a:gridCol>
              </a:tblGrid>
              <a:tr h="430166">
                <a:tc>
                  <a:txBody>
                    <a:bodyPr/>
                    <a:lstStyle/>
                    <a:p>
                      <a:r>
                        <a:rPr lang="de-DE">
                          <a:solidFill>
                            <a:schemeClr val="tx1"/>
                          </a:solidFill>
                        </a:rPr>
                        <a:t>Name:</a:t>
                      </a:r>
                    </a:p>
                  </a:txBody>
                  <a:tcPr anchor="ctr">
                    <a:lnR w="12700" cmpd="sng">
                      <a:noFill/>
                    </a:lnR>
                    <a:noFill/>
                  </a:tcPr>
                </a:tc>
                <a:tc>
                  <a:txBody>
                    <a:bodyPr/>
                    <a:lstStyle/>
                    <a:p>
                      <a:endParaRPr lang="de-DE"/>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10292"/>
                  </a:ext>
                </a:extLst>
              </a:tr>
              <a:tr h="269653">
                <a:tc>
                  <a:txBody>
                    <a:bodyPr/>
                    <a:lstStyle/>
                    <a:p>
                      <a:endParaRPr lang="de-DE" sz="1050">
                        <a:solidFill>
                          <a:schemeClr val="tx1"/>
                        </a:solidFill>
                      </a:endParaRPr>
                    </a:p>
                  </a:txBody>
                  <a:tcPr anchor="ctr">
                    <a:lnR w="12700" cmpd="sng">
                      <a:noFill/>
                    </a:lnR>
                    <a:noFill/>
                  </a:tcPr>
                </a:tc>
                <a:tc gridSpan="2">
                  <a:txBody>
                    <a:bodyPr/>
                    <a:lstStyle/>
                    <a:p>
                      <a:endParaRPr lang="de-DE" sz="105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3440342100"/>
                  </a:ext>
                </a:extLst>
              </a:tr>
              <a:tr h="430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solidFill>
                            <a:schemeClr val="tx1"/>
                          </a:solidFill>
                        </a:rPr>
                        <a:t>Details zur Person: </a:t>
                      </a:r>
                      <a:endParaRPr lang="de-DE" b="1"/>
                    </a:p>
                  </a:txBody>
                  <a:tcPr anchor="ctr">
                    <a:noFill/>
                  </a:tcPr>
                </a:tc>
                <a:tc gridSpan="2">
                  <a:txBody>
                    <a:bodyPr/>
                    <a:lstStyle/>
                    <a:p>
                      <a:endParaRPr lang="de-DE"/>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488871120"/>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132790273"/>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130537911"/>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702727217"/>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199417026"/>
                  </a:ext>
                </a:extLst>
              </a:tr>
            </a:tbl>
          </a:graphicData>
        </a:graphic>
      </p:graphicFrame>
      <p:sp>
        <p:nvSpPr>
          <p:cNvPr id="9" name="Rechteck 8">
            <a:extLst>
              <a:ext uri="{FF2B5EF4-FFF2-40B4-BE49-F238E27FC236}">
                <a16:creationId xmlns:a16="http://schemas.microsoft.com/office/drawing/2014/main" id="{FCFAC632-B079-0C5B-DE9E-A5010612EF13}"/>
              </a:ext>
            </a:extLst>
          </p:cNvPr>
          <p:cNvSpPr/>
          <p:nvPr/>
        </p:nvSpPr>
        <p:spPr>
          <a:xfrm>
            <a:off x="671463" y="550606"/>
            <a:ext cx="2487561" cy="3398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feld 9">
            <a:extLst>
              <a:ext uri="{FF2B5EF4-FFF2-40B4-BE49-F238E27FC236}">
                <a16:creationId xmlns:a16="http://schemas.microsoft.com/office/drawing/2014/main" id="{E8526747-4591-4D71-69C3-E18B99DA5A6D}"/>
              </a:ext>
            </a:extLst>
          </p:cNvPr>
          <p:cNvSpPr txBox="1"/>
          <p:nvPr/>
        </p:nvSpPr>
        <p:spPr>
          <a:xfrm>
            <a:off x="671463" y="4658246"/>
            <a:ext cx="10753622" cy="14003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Der Staatsanwalt ist aus zwei Gründen an </a:t>
            </a:r>
            <a:r>
              <a:rPr kumimoji="0" lang="de-DE" sz="1700" b="0" i="0" u="none" strike="noStrike" kern="100" cap="none" spc="0" normalizeH="0" baseline="0" noProof="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ChatGPT</a:t>
            </a:r>
            <a:r>
              <a:rPr kumimoji="0" lang="de-DE" sz="17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interessiert: Einerseits fragt er sich, welche rechtlichen Probleme im Zusammenhang mit </a:t>
            </a:r>
            <a:r>
              <a:rPr kumimoji="0" lang="de-DE" sz="1700" b="0" i="0" u="none" strike="noStrike" kern="100" cap="none" spc="0" normalizeH="0" baseline="0" noProof="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ChatGPT</a:t>
            </a:r>
            <a:r>
              <a:rPr kumimoji="0" lang="de-DE" sz="17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und ähnlichen Technologien auftreten können (z.B. Haftung, Urheberrecht, Datenschutz) und ob rechtliche Regulierungen erforderlich sind, um einen Missbrauch von </a:t>
            </a:r>
            <a:r>
              <a:rPr kumimoji="0" lang="de-DE" sz="1700" b="0" i="0" u="none" strike="noStrike" kern="100" cap="none" spc="0" normalizeH="0" baseline="0" noProof="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ChatGPT</a:t>
            </a:r>
            <a:r>
              <a:rPr kumimoji="0" lang="de-DE" sz="17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zu verhindern. Andererseits fragt er sich, wie </a:t>
            </a:r>
            <a:r>
              <a:rPr kumimoji="0" lang="de-DE" sz="1700" b="0" i="0" u="none" strike="noStrike" kern="100" cap="none" spc="0" normalizeH="0" baseline="0" noProof="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ChatGPT</a:t>
            </a:r>
            <a:r>
              <a:rPr kumimoji="0" lang="de-DE" sz="17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die Arbeitsabläufe der Staatsanwaltschaft verändern kann. Zudem stellt er sich die Frage, ob er selbst </a:t>
            </a:r>
            <a:r>
              <a:rPr kumimoji="0" lang="de-DE" sz="1700" b="0" i="0" u="none" strike="noStrike" kern="100" cap="none" spc="0" normalizeH="0" baseline="0" noProof="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ChatGPT</a:t>
            </a:r>
            <a:r>
              <a:rPr kumimoji="0" lang="de-DE" sz="17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nutzen sollte, um beispielsweise rechtliche Gutachten zu Fällen erstellen zu lassen.</a:t>
            </a:r>
          </a:p>
        </p:txBody>
      </p:sp>
      <p:sp>
        <p:nvSpPr>
          <p:cNvPr id="11" name="Textfeld 10">
            <a:extLst>
              <a:ext uri="{FF2B5EF4-FFF2-40B4-BE49-F238E27FC236}">
                <a16:creationId xmlns:a16="http://schemas.microsoft.com/office/drawing/2014/main" id="{6CB5B1D7-D25E-EE1E-FF48-211F4F3E8F98}"/>
              </a:ext>
            </a:extLst>
          </p:cNvPr>
          <p:cNvSpPr txBox="1"/>
          <p:nvPr/>
        </p:nvSpPr>
        <p:spPr>
          <a:xfrm>
            <a:off x="671463" y="4288913"/>
            <a:ext cx="31646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sng"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Mögliche Gedanken der Person</a:t>
            </a:r>
          </a:p>
        </p:txBody>
      </p:sp>
      <p:sp>
        <p:nvSpPr>
          <p:cNvPr id="12" name="Rechteck 11">
            <a:extLst>
              <a:ext uri="{FF2B5EF4-FFF2-40B4-BE49-F238E27FC236}">
                <a16:creationId xmlns:a16="http://schemas.microsoft.com/office/drawing/2014/main" id="{176B6565-31DD-E4CE-6AF1-859457B46D5D}"/>
              </a:ext>
            </a:extLst>
          </p:cNvPr>
          <p:cNvSpPr/>
          <p:nvPr/>
        </p:nvSpPr>
        <p:spPr>
          <a:xfrm>
            <a:off x="671463" y="4230397"/>
            <a:ext cx="10753622" cy="198359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xplosion: 14 Zacken 5">
            <a:extLst>
              <a:ext uri="{FF2B5EF4-FFF2-40B4-BE49-F238E27FC236}">
                <a16:creationId xmlns:a16="http://schemas.microsoft.com/office/drawing/2014/main" id="{553018D9-3041-8C4E-BCE1-D39FC6BEA936}"/>
              </a:ext>
            </a:extLst>
          </p:cNvPr>
          <p:cNvSpPr/>
          <p:nvPr/>
        </p:nvSpPr>
        <p:spPr>
          <a:xfrm>
            <a:off x="8256104" y="304559"/>
            <a:ext cx="3750366" cy="2850649"/>
          </a:xfrm>
          <a:prstGeom prst="irregularSeal2">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Beispielhafte</a:t>
            </a:r>
            <a:br>
              <a:rPr lang="de-DE" sz="2000" dirty="0">
                <a:solidFill>
                  <a:schemeClr val="tx1"/>
                </a:solidFill>
              </a:rPr>
            </a:br>
            <a:r>
              <a:rPr lang="de-DE" sz="2000" dirty="0">
                <a:solidFill>
                  <a:schemeClr val="tx1"/>
                </a:solidFill>
              </a:rPr>
              <a:t>Rollenkarte</a:t>
            </a:r>
          </a:p>
        </p:txBody>
      </p:sp>
    </p:spTree>
    <p:extLst>
      <p:ext uri="{BB962C8B-B14F-4D97-AF65-F5344CB8AC3E}">
        <p14:creationId xmlns:p14="http://schemas.microsoft.com/office/powerpoint/2010/main" val="3488691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AB11551-F4C9-2514-B072-8EBE64E67AD3}"/>
              </a:ext>
            </a:extLst>
          </p:cNvPr>
          <p:cNvSpPr>
            <a:spLocks noGrp="1"/>
          </p:cNvSpPr>
          <p:nvPr>
            <p:ph type="ftr" sz="quarter" idx="11"/>
          </p:nvPr>
        </p:nvSpPr>
        <p:spPr>
          <a:xfrm>
            <a:off x="3111298" y="6319156"/>
            <a:ext cx="587395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Rollenkarte zur Bürgerratssitzung: </a:t>
            </a:r>
            <a:r>
              <a:rPr kumimoji="0" lang="de-DE" sz="16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Soll </a:t>
            </a:r>
            <a:r>
              <a:rPr kumimoji="0" lang="de-DE" sz="1600" b="0" i="1" u="none" strike="noStrike" kern="1200" cap="none" spc="0" normalizeH="0" baseline="0" noProof="0" err="1">
                <a:ln>
                  <a:noFill/>
                </a:ln>
                <a:solidFill>
                  <a:prstClr val="black">
                    <a:tint val="75000"/>
                  </a:prstClr>
                </a:solidFill>
                <a:effectLst/>
                <a:uLnTx/>
                <a:uFillTx/>
                <a:latin typeface="Calibri" panose="020F0502020204030204"/>
                <a:ea typeface="+mn-ea"/>
                <a:cs typeface="+mn-cs"/>
              </a:rPr>
              <a:t>ChatGPT</a:t>
            </a:r>
            <a:r>
              <a:rPr kumimoji="0" lang="de-DE" sz="1600" b="0" i="1" u="none" strike="noStrike" kern="1200" cap="none" spc="0" normalizeH="0" baseline="0" noProof="0">
                <a:ln>
                  <a:noFill/>
                </a:ln>
                <a:solidFill>
                  <a:prstClr val="black">
                    <a:tint val="75000"/>
                  </a:prstClr>
                </a:solidFill>
                <a:effectLst/>
                <a:uLnTx/>
                <a:uFillTx/>
                <a:latin typeface="Calibri" panose="020F0502020204030204"/>
                <a:ea typeface="+mn-ea"/>
                <a:cs typeface="+mn-cs"/>
              </a:rPr>
              <a:t> verboten werden?</a:t>
            </a:r>
          </a:p>
        </p:txBody>
      </p:sp>
      <p:sp>
        <p:nvSpPr>
          <p:cNvPr id="5" name="Textfeld 4">
            <a:extLst>
              <a:ext uri="{FF2B5EF4-FFF2-40B4-BE49-F238E27FC236}">
                <a16:creationId xmlns:a16="http://schemas.microsoft.com/office/drawing/2014/main" id="{A398A682-0552-4612-043C-98A33888B66E}"/>
              </a:ext>
            </a:extLst>
          </p:cNvPr>
          <p:cNvSpPr txBox="1"/>
          <p:nvPr/>
        </p:nvSpPr>
        <p:spPr>
          <a:xfrm>
            <a:off x="728060" y="722426"/>
            <a:ext cx="237436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Tech-</a:t>
            </a:r>
            <a:br>
              <a:rPr kumimoji="0" lang="de-DE"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de-DE"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Unternehmerin</a:t>
            </a:r>
          </a:p>
        </p:txBody>
      </p:sp>
      <p:graphicFrame>
        <p:nvGraphicFramePr>
          <p:cNvPr id="7" name="Tabelle 7">
            <a:extLst>
              <a:ext uri="{FF2B5EF4-FFF2-40B4-BE49-F238E27FC236}">
                <a16:creationId xmlns:a16="http://schemas.microsoft.com/office/drawing/2014/main" id="{9D26C43C-BDAC-6009-59EE-5169047E8BFF}"/>
              </a:ext>
            </a:extLst>
          </p:cNvPr>
          <p:cNvGraphicFramePr>
            <a:graphicFrameLocks noGrp="1"/>
          </p:cNvGraphicFramePr>
          <p:nvPr/>
        </p:nvGraphicFramePr>
        <p:xfrm>
          <a:off x="3538385" y="1098386"/>
          <a:ext cx="7886700" cy="2850649"/>
        </p:xfrm>
        <a:graphic>
          <a:graphicData uri="http://schemas.openxmlformats.org/drawingml/2006/table">
            <a:tbl>
              <a:tblPr firstRow="1" bandRow="1">
                <a:tableStyleId>{5C22544A-7EE6-4342-B048-85BDC9FD1C3A}</a:tableStyleId>
              </a:tblPr>
              <a:tblGrid>
                <a:gridCol w="2016196">
                  <a:extLst>
                    <a:ext uri="{9D8B030D-6E8A-4147-A177-3AD203B41FA5}">
                      <a16:colId xmlns:a16="http://schemas.microsoft.com/office/drawing/2014/main" val="3356606985"/>
                    </a:ext>
                  </a:extLst>
                </a:gridCol>
                <a:gridCol w="2935252">
                  <a:extLst>
                    <a:ext uri="{9D8B030D-6E8A-4147-A177-3AD203B41FA5}">
                      <a16:colId xmlns:a16="http://schemas.microsoft.com/office/drawing/2014/main" val="2849573401"/>
                    </a:ext>
                  </a:extLst>
                </a:gridCol>
                <a:gridCol w="2935252">
                  <a:extLst>
                    <a:ext uri="{9D8B030D-6E8A-4147-A177-3AD203B41FA5}">
                      <a16:colId xmlns:a16="http://schemas.microsoft.com/office/drawing/2014/main" val="2568731396"/>
                    </a:ext>
                  </a:extLst>
                </a:gridCol>
              </a:tblGrid>
              <a:tr h="430166">
                <a:tc>
                  <a:txBody>
                    <a:bodyPr/>
                    <a:lstStyle/>
                    <a:p>
                      <a:r>
                        <a:rPr lang="de-DE">
                          <a:solidFill>
                            <a:schemeClr val="tx1"/>
                          </a:solidFill>
                        </a:rPr>
                        <a:t>Name:</a:t>
                      </a:r>
                    </a:p>
                  </a:txBody>
                  <a:tcPr anchor="ctr">
                    <a:lnR w="12700" cmpd="sng">
                      <a:noFill/>
                    </a:lnR>
                    <a:noFill/>
                  </a:tcPr>
                </a:tc>
                <a:tc>
                  <a:txBody>
                    <a:bodyPr/>
                    <a:lstStyle/>
                    <a:p>
                      <a:endParaRPr lang="de-DE"/>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610292"/>
                  </a:ext>
                </a:extLst>
              </a:tr>
              <a:tr h="269653">
                <a:tc>
                  <a:txBody>
                    <a:bodyPr/>
                    <a:lstStyle/>
                    <a:p>
                      <a:endParaRPr lang="de-DE" sz="1050">
                        <a:solidFill>
                          <a:schemeClr val="tx1"/>
                        </a:solidFill>
                      </a:endParaRPr>
                    </a:p>
                  </a:txBody>
                  <a:tcPr anchor="ctr">
                    <a:lnR w="12700" cmpd="sng">
                      <a:noFill/>
                    </a:lnR>
                    <a:noFill/>
                  </a:tcPr>
                </a:tc>
                <a:tc gridSpan="2">
                  <a:txBody>
                    <a:bodyPr/>
                    <a:lstStyle/>
                    <a:p>
                      <a:endParaRPr lang="de-DE" sz="105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3440342100"/>
                  </a:ext>
                </a:extLst>
              </a:tr>
              <a:tr h="430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solidFill>
                            <a:schemeClr val="tx1"/>
                          </a:solidFill>
                        </a:rPr>
                        <a:t>Details zur Person: </a:t>
                      </a:r>
                      <a:endParaRPr lang="de-DE" b="1"/>
                    </a:p>
                  </a:txBody>
                  <a:tcPr anchor="ctr">
                    <a:noFill/>
                  </a:tcPr>
                </a:tc>
                <a:tc gridSpan="2">
                  <a:txBody>
                    <a:bodyPr/>
                    <a:lstStyle/>
                    <a:p>
                      <a:endParaRPr lang="de-DE"/>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488871120"/>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132790273"/>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130537911"/>
                  </a:ext>
                </a:extLst>
              </a:tr>
              <a:tr h="430166">
                <a:tc>
                  <a:txBody>
                    <a:bodyPr/>
                    <a:lstStyle/>
                    <a:p>
                      <a:endParaRPr lang="de-DE"/>
                    </a:p>
                  </a:txBody>
                  <a:tcPr>
                    <a:noFill/>
                  </a:tcPr>
                </a:tc>
                <a:tc gridSpan="2">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702727217"/>
                  </a:ext>
                </a:extLst>
              </a:tr>
              <a:tr h="430166">
                <a:tc>
                  <a:txBody>
                    <a:bodyPr/>
                    <a:lstStyle/>
                    <a:p>
                      <a:endParaRPr lang="de-DE"/>
                    </a:p>
                  </a:txBody>
                  <a:tcPr>
                    <a:noFill/>
                  </a:tcPr>
                </a:tc>
                <a:tc gridSpan="2">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199417026"/>
                  </a:ext>
                </a:extLst>
              </a:tr>
            </a:tbl>
          </a:graphicData>
        </a:graphic>
      </p:graphicFrame>
      <p:sp>
        <p:nvSpPr>
          <p:cNvPr id="9" name="Rechteck 8">
            <a:extLst>
              <a:ext uri="{FF2B5EF4-FFF2-40B4-BE49-F238E27FC236}">
                <a16:creationId xmlns:a16="http://schemas.microsoft.com/office/drawing/2014/main" id="{FCFAC632-B079-0C5B-DE9E-A5010612EF13}"/>
              </a:ext>
            </a:extLst>
          </p:cNvPr>
          <p:cNvSpPr/>
          <p:nvPr/>
        </p:nvSpPr>
        <p:spPr>
          <a:xfrm>
            <a:off x="671463" y="550606"/>
            <a:ext cx="2487561" cy="3398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feld 9">
            <a:extLst>
              <a:ext uri="{FF2B5EF4-FFF2-40B4-BE49-F238E27FC236}">
                <a16:creationId xmlns:a16="http://schemas.microsoft.com/office/drawing/2014/main" id="{E8526747-4591-4D71-69C3-E18B99DA5A6D}"/>
              </a:ext>
            </a:extLst>
          </p:cNvPr>
          <p:cNvSpPr txBox="1"/>
          <p:nvPr/>
        </p:nvSpPr>
        <p:spPr>
          <a:xfrm>
            <a:off x="671463" y="4658246"/>
            <a:ext cx="1075362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Die Tech-Unternehmerin arbeitet in einem großen Technik-Konzern mit vielen Beschäftigten. Das Unternehmen beschäftigt Programmierer, hat ein eigenes Support Team und Angestellte, die ihre Produkte verkaufen (Vertrieb). Sie fühlt sich als gute Arbeitgeberin seinen Angestellten verpflichtet. Allerdings muss sie auch konkurrenzfähig bleiben, damit es dem Unternehmen weiterhin gut geht. Sie stellt sich die Frage, ob sie in Zukunft Angestellte aus wirtschaftlichen Gründen entlassen sollte und stattdessen auf </a:t>
            </a:r>
            <a:r>
              <a:rPr kumimoji="0" lang="de-DE" sz="1600" b="0" i="0" u="none" strike="noStrike" kern="100" cap="none" spc="0" normalizeH="0" baseline="0" noProof="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ChatGPT</a:t>
            </a:r>
            <a:r>
              <a:rPr kumimoji="0" lang="de-DE" sz="1600" b="0" i="0" u="none" strike="noStrike" kern="1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zurückzugreifen. Außerdem fragt sie sich, in welchen Bereichen er einen Chatbot am besten einsetzen kann, um die Produktivität des Unternehmens zu steigern.</a:t>
            </a:r>
            <a:endParaRPr kumimoji="0" lang="de-DE" sz="1600" b="0" i="0" u="none" strike="noStrike" kern="1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6CB5B1D7-D25E-EE1E-FF48-211F4F3E8F98}"/>
              </a:ext>
            </a:extLst>
          </p:cNvPr>
          <p:cNvSpPr txBox="1"/>
          <p:nvPr/>
        </p:nvSpPr>
        <p:spPr>
          <a:xfrm>
            <a:off x="671463" y="4288913"/>
            <a:ext cx="31646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sng"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Mögliche Gedanken der Person</a:t>
            </a:r>
          </a:p>
        </p:txBody>
      </p:sp>
      <p:sp>
        <p:nvSpPr>
          <p:cNvPr id="12" name="Rechteck 11">
            <a:extLst>
              <a:ext uri="{FF2B5EF4-FFF2-40B4-BE49-F238E27FC236}">
                <a16:creationId xmlns:a16="http://schemas.microsoft.com/office/drawing/2014/main" id="{176B6565-31DD-E4CE-6AF1-859457B46D5D}"/>
              </a:ext>
            </a:extLst>
          </p:cNvPr>
          <p:cNvSpPr/>
          <p:nvPr/>
        </p:nvSpPr>
        <p:spPr>
          <a:xfrm>
            <a:off x="671463" y="4230397"/>
            <a:ext cx="10753622" cy="198359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5D1747A4-9913-4224-25B5-38A7D7F40896}"/>
              </a:ext>
            </a:extLst>
          </p:cNvPr>
          <p:cNvPicPr>
            <a:picLocks noChangeAspect="1"/>
          </p:cNvPicPr>
          <p:nvPr/>
        </p:nvPicPr>
        <p:blipFill>
          <a:blip r:embed="rId2"/>
          <a:stretch>
            <a:fillRect/>
          </a:stretch>
        </p:blipFill>
        <p:spPr>
          <a:xfrm>
            <a:off x="1333221" y="1553423"/>
            <a:ext cx="1164044" cy="2291051"/>
          </a:xfrm>
          <a:prstGeom prst="rect">
            <a:avLst/>
          </a:prstGeom>
        </p:spPr>
      </p:pic>
      <p:sp>
        <p:nvSpPr>
          <p:cNvPr id="2" name="Explosion: 14 Zacken 1">
            <a:extLst>
              <a:ext uri="{FF2B5EF4-FFF2-40B4-BE49-F238E27FC236}">
                <a16:creationId xmlns:a16="http://schemas.microsoft.com/office/drawing/2014/main" id="{B8E38ADD-348A-3C4F-CF49-173288BDFD1B}"/>
              </a:ext>
            </a:extLst>
          </p:cNvPr>
          <p:cNvSpPr/>
          <p:nvPr/>
        </p:nvSpPr>
        <p:spPr>
          <a:xfrm>
            <a:off x="8256104" y="304559"/>
            <a:ext cx="3750366" cy="2850649"/>
          </a:xfrm>
          <a:prstGeom prst="irregularSeal2">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Beispielhafte</a:t>
            </a:r>
            <a:br>
              <a:rPr lang="de-DE" sz="2000" dirty="0">
                <a:solidFill>
                  <a:schemeClr val="tx1"/>
                </a:solidFill>
              </a:rPr>
            </a:br>
            <a:r>
              <a:rPr lang="de-DE" sz="2000" dirty="0">
                <a:solidFill>
                  <a:schemeClr val="tx1"/>
                </a:solidFill>
              </a:rPr>
              <a:t>Rollenkarte</a:t>
            </a:r>
          </a:p>
        </p:txBody>
      </p:sp>
    </p:spTree>
    <p:extLst>
      <p:ext uri="{BB962C8B-B14F-4D97-AF65-F5344CB8AC3E}">
        <p14:creationId xmlns:p14="http://schemas.microsoft.com/office/powerpoint/2010/main" val="3293761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200"/>
              <a:t>Bürgerratssitzung</a:t>
            </a:r>
            <a:br>
              <a:rPr lang="de-DE" sz="3600" b="1"/>
            </a:br>
            <a:r>
              <a:rPr lang="de-DE" sz="3600" b="1"/>
              <a:t>Vorbereitung eurer Rolle</a:t>
            </a:r>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a:xfrm>
            <a:off x="838199" y="1825624"/>
            <a:ext cx="10783187" cy="4667243"/>
          </a:xfrm>
        </p:spPr>
        <p:txBody>
          <a:bodyPr>
            <a:noAutofit/>
          </a:bodyPr>
          <a:lstStyle/>
          <a:p>
            <a:pPr marL="0" indent="0" algn="just">
              <a:spcBef>
                <a:spcPts val="400"/>
              </a:spcBef>
              <a:buNone/>
            </a:pPr>
            <a:r>
              <a:rPr lang="de-DE" sz="1800"/>
              <a:t>In Gruppen von drei Personen denkt ihr euch in eure Rolle ein, um der großen Verantwortung als Repräsentant*in des Volkes in dieser Frage gerecht zu werden.</a:t>
            </a:r>
          </a:p>
          <a:p>
            <a:pPr marL="0" indent="0" algn="just">
              <a:spcBef>
                <a:spcPts val="1200"/>
              </a:spcBef>
              <a:buNone/>
            </a:pPr>
            <a:r>
              <a:rPr lang="de-DE" sz="1800"/>
              <a:t>Dazu …</a:t>
            </a:r>
          </a:p>
          <a:p>
            <a:pPr marL="361950" indent="-361950">
              <a:spcBef>
                <a:spcPts val="400"/>
              </a:spcBef>
              <a:buFont typeface="+mj-lt"/>
              <a:buAutoNum type="arabicParenR"/>
            </a:pPr>
            <a:r>
              <a:rPr lang="de-DE" sz="1800"/>
              <a:t>… entwickelt ihr eine „Persona“ zu eurer Rolle, sodass ihr den Charakter mit Leben füllt. </a:t>
            </a:r>
            <a:br>
              <a:rPr lang="de-DE" sz="1800"/>
            </a:br>
            <a:r>
              <a:rPr lang="de-DE" sz="1800"/>
              <a:t>Mit dem Namen, generellen Informationen, den Bezug zu ChatGPT usw. </a:t>
            </a:r>
            <a:br>
              <a:rPr lang="de-DE" sz="1800"/>
            </a:br>
            <a:r>
              <a:rPr lang="de-DE" sz="1800"/>
              <a:t>Zum Beispiel: „</a:t>
            </a:r>
            <a:r>
              <a:rPr lang="de-DE" sz="1800" i="1"/>
              <a:t>Maja, 17, ist Schülerin und ein Jahr vor ihrem Abitur. Als Leistungskurse hat sie Deutsch und Mathematik. ChatGPT nutzt sie vor allem, um Deutschhausaufgaben zu bearbeiten und ihre Lösungen zu prüfen.“</a:t>
            </a:r>
          </a:p>
          <a:p>
            <a:pPr marL="361950" indent="-361950">
              <a:spcBef>
                <a:spcPts val="400"/>
              </a:spcBef>
              <a:buFont typeface="+mj-lt"/>
              <a:buAutoNum type="arabicParenR"/>
            </a:pPr>
            <a:r>
              <a:rPr lang="de-DE" sz="1800"/>
              <a:t>… arbeitet ihr einen </a:t>
            </a:r>
            <a:r>
              <a:rPr lang="de-DE" sz="1800" b="1"/>
              <a:t>Standpunkt der Persona basierend auf ihrer Rolle </a:t>
            </a:r>
            <a:r>
              <a:rPr lang="de-DE" sz="1800"/>
              <a:t>heraus. Erstellt dafür am besten eine </a:t>
            </a:r>
            <a:r>
              <a:rPr lang="de-DE" sz="1800" b="1"/>
              <a:t>Karte mit Argumenten</a:t>
            </a:r>
            <a:r>
              <a:rPr lang="de-DE" sz="1800"/>
              <a:t>, die ihr mit in die Diskussion nehmen könnt.</a:t>
            </a:r>
          </a:p>
          <a:p>
            <a:pPr lvl="1">
              <a:spcBef>
                <a:spcPts val="400"/>
              </a:spcBef>
              <a:buFont typeface="Symbol" panose="05050102010706020507" pitchFamily="18" charset="2"/>
              <a:buChar char="-"/>
            </a:pPr>
            <a:r>
              <a:rPr lang="de-DE" sz="1800"/>
              <a:t>Lest dazu in eurer Gruppe die beiden zu eurer Rolle genannten Basistexte. Lest außerdem weitere Texte aus der Quellensammlung, die euch bezüglich eurer Rolle relevant erscheinen und führt auch eine eigene Recherche durch. </a:t>
            </a:r>
            <a:r>
              <a:rPr lang="de-DE" sz="1800" i="1"/>
              <a:t>Achtet auf eine angemessene Qualität der Quellen!</a:t>
            </a:r>
          </a:p>
          <a:p>
            <a:pPr lvl="1">
              <a:spcBef>
                <a:spcPts val="400"/>
              </a:spcBef>
              <a:buFont typeface="Symbol" panose="05050102010706020507" pitchFamily="18" charset="2"/>
              <a:buChar char="-"/>
            </a:pPr>
            <a:r>
              <a:rPr lang="de-DE" sz="1800"/>
              <a:t>Arbeitet aus den Quellen </a:t>
            </a:r>
            <a:r>
              <a:rPr lang="de-DE" sz="1800" b="1"/>
              <a:t>wichtige Aspekte </a:t>
            </a:r>
            <a:r>
              <a:rPr lang="de-DE" sz="1800"/>
              <a:t>heraus, um den </a:t>
            </a:r>
            <a:r>
              <a:rPr lang="de-DE" sz="1800" b="1"/>
              <a:t>Standpunkt eurer Persona zu der Frage begründen </a:t>
            </a:r>
            <a:r>
              <a:rPr lang="de-DE" sz="1800"/>
              <a:t>zu können.</a:t>
            </a:r>
          </a:p>
          <a:p>
            <a:pPr lvl="1">
              <a:spcBef>
                <a:spcPts val="400"/>
              </a:spcBef>
              <a:buFont typeface="Symbol" panose="05050102010706020507" pitchFamily="18" charset="2"/>
              <a:buChar char="-"/>
            </a:pPr>
            <a:r>
              <a:rPr lang="de-DE" sz="1800"/>
              <a:t>Ergänzt </a:t>
            </a:r>
            <a:r>
              <a:rPr lang="de-DE" sz="1800" b="1"/>
              <a:t>eigene Ideen und Argumente</a:t>
            </a:r>
            <a:r>
              <a:rPr lang="de-DE" sz="1800"/>
              <a:t>, die ihr für die Rolle als schlüssig erachtet.</a:t>
            </a:r>
          </a:p>
          <a:p>
            <a:pPr marL="457200" indent="-457200">
              <a:spcBef>
                <a:spcPts val="400"/>
              </a:spcBef>
              <a:buFont typeface="+mj-lt"/>
              <a:buAutoNum type="arabicParenR"/>
            </a:pPr>
            <a:r>
              <a:rPr lang="de-DE" sz="1800"/>
              <a:t>… bereitet ihr euch auf potenzielle Gegenargumente vor und wie ihr in der Diskussion darauf erwidern wollt.</a:t>
            </a:r>
          </a:p>
        </p:txBody>
      </p:sp>
      <p:grpSp>
        <p:nvGrpSpPr>
          <p:cNvPr id="16" name="Gruppieren 15">
            <a:extLst>
              <a:ext uri="{FF2B5EF4-FFF2-40B4-BE49-F238E27FC236}">
                <a16:creationId xmlns:a16="http://schemas.microsoft.com/office/drawing/2014/main" id="{C492FEBD-386E-AF30-1C99-B2D60EB05B76}"/>
              </a:ext>
            </a:extLst>
          </p:cNvPr>
          <p:cNvGrpSpPr/>
          <p:nvPr/>
        </p:nvGrpSpPr>
        <p:grpSpPr>
          <a:xfrm>
            <a:off x="9658406" y="2268434"/>
            <a:ext cx="1516108" cy="963864"/>
            <a:chOff x="9056510" y="2894367"/>
            <a:chExt cx="2297290" cy="1460500"/>
          </a:xfrm>
        </p:grpSpPr>
        <p:sp>
          <p:nvSpPr>
            <p:cNvPr id="7" name="Rechteck: abgerundete Ecken 6">
              <a:extLst>
                <a:ext uri="{FF2B5EF4-FFF2-40B4-BE49-F238E27FC236}">
                  <a16:creationId xmlns:a16="http://schemas.microsoft.com/office/drawing/2014/main" id="{7E5CE9A0-25E7-C109-CDAE-2749801EE243}"/>
                </a:ext>
              </a:extLst>
            </p:cNvPr>
            <p:cNvSpPr/>
            <p:nvPr/>
          </p:nvSpPr>
          <p:spPr>
            <a:xfrm>
              <a:off x="9056510" y="2894367"/>
              <a:ext cx="2297290" cy="146050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fik 5" descr="Männliches Profil Silhouette">
              <a:extLst>
                <a:ext uri="{FF2B5EF4-FFF2-40B4-BE49-F238E27FC236}">
                  <a16:creationId xmlns:a16="http://schemas.microsoft.com/office/drawing/2014/main" id="{3A847C58-4E11-E000-2F0B-61E9010D6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6821" y="3046061"/>
              <a:ext cx="1157111" cy="1157111"/>
            </a:xfrm>
            <a:prstGeom prst="rect">
              <a:avLst/>
            </a:prstGeom>
          </p:spPr>
        </p:pic>
        <p:cxnSp>
          <p:nvCxnSpPr>
            <p:cNvPr id="11" name="Gerader Verbinder 10">
              <a:extLst>
                <a:ext uri="{FF2B5EF4-FFF2-40B4-BE49-F238E27FC236}">
                  <a16:creationId xmlns:a16="http://schemas.microsoft.com/office/drawing/2014/main" id="{54F375EF-A14E-803C-F051-91494C27BDCE}"/>
                </a:ext>
              </a:extLst>
            </p:cNvPr>
            <p:cNvCxnSpPr/>
            <p:nvPr/>
          </p:nvCxnSpPr>
          <p:spPr>
            <a:xfrm>
              <a:off x="10385778" y="3307644"/>
              <a:ext cx="688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410F168A-6F61-DA76-FAEF-8D8FA656F269}"/>
                </a:ext>
              </a:extLst>
            </p:cNvPr>
            <p:cNvCxnSpPr/>
            <p:nvPr/>
          </p:nvCxnSpPr>
          <p:spPr>
            <a:xfrm>
              <a:off x="10385778" y="3584222"/>
              <a:ext cx="688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008B7F4-B309-1E0C-7DC7-EBA703707AA9}"/>
                </a:ext>
              </a:extLst>
            </p:cNvPr>
            <p:cNvCxnSpPr/>
            <p:nvPr/>
          </p:nvCxnSpPr>
          <p:spPr>
            <a:xfrm>
              <a:off x="10385778" y="3838222"/>
              <a:ext cx="688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430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a:xfrm>
            <a:off x="478366" y="640292"/>
            <a:ext cx="10727266" cy="604838"/>
          </a:xfrm>
        </p:spPr>
        <p:txBody>
          <a:bodyPr vert="horz" lIns="91440" tIns="45720" rIns="91440" bIns="45720" rtlCol="0" anchor="t">
            <a:normAutofit/>
          </a:bodyPr>
          <a:lstStyle/>
          <a:p>
            <a:pPr marL="0" indent="0">
              <a:buNone/>
            </a:pPr>
            <a:r>
              <a:rPr lang="de-DE">
                <a:cs typeface="Calibri" panose="020F0502020204030204"/>
              </a:rPr>
              <a:t>Zähle alle Zahlen von 1 bis 50 auf.</a:t>
            </a:r>
            <a:endParaRPr lang="en-US"/>
          </a:p>
        </p:txBody>
      </p:sp>
      <p:sp>
        <p:nvSpPr>
          <p:cNvPr id="9" name="Inhaltsplatzhalter 2">
            <a:extLst>
              <a:ext uri="{FF2B5EF4-FFF2-40B4-BE49-F238E27FC236}">
                <a16:creationId xmlns:a16="http://schemas.microsoft.com/office/drawing/2014/main" id="{4091497E-D05F-766D-64C0-6766EE26AEE4}"/>
              </a:ext>
            </a:extLst>
          </p:cNvPr>
          <p:cNvSpPr txBox="1">
            <a:spLocks/>
          </p:cNvSpPr>
          <p:nvPr/>
        </p:nvSpPr>
        <p:spPr>
          <a:xfrm>
            <a:off x="482599" y="3025775"/>
            <a:ext cx="10727266" cy="1017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cs typeface="Calibri" panose="020F0502020204030204"/>
              </a:rPr>
              <a:t>Beschreibe detailliert, wie man eine Tiefkühlpizza zubereitet.</a:t>
            </a:r>
            <a:endParaRPr lang="en-US"/>
          </a:p>
        </p:txBody>
      </p:sp>
      <p:sp>
        <p:nvSpPr>
          <p:cNvPr id="10" name="Inhaltsplatzhalter 2">
            <a:extLst>
              <a:ext uri="{FF2B5EF4-FFF2-40B4-BE49-F238E27FC236}">
                <a16:creationId xmlns:a16="http://schemas.microsoft.com/office/drawing/2014/main" id="{06200846-E37B-352C-C94D-E5D0305F9293}"/>
              </a:ext>
            </a:extLst>
          </p:cNvPr>
          <p:cNvSpPr txBox="1">
            <a:spLocks/>
          </p:cNvSpPr>
          <p:nvPr/>
        </p:nvSpPr>
        <p:spPr>
          <a:xfrm>
            <a:off x="482598" y="4994275"/>
            <a:ext cx="11235266" cy="1430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cs typeface="Calibri" panose="020F0502020204030204"/>
              </a:rPr>
              <a:t>Du bist an Bord eines Flugzeugs, eines A380. Der Pilot und Co-Pilot fallen aus und du musst die Notlandung übernehmen. Beschreibe, wie du vorgehst.</a:t>
            </a:r>
          </a:p>
        </p:txBody>
      </p:sp>
    </p:spTree>
    <p:extLst>
      <p:ext uri="{BB962C8B-B14F-4D97-AF65-F5344CB8AC3E}">
        <p14:creationId xmlns:p14="http://schemas.microsoft.com/office/powerpoint/2010/main" val="32489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Sitzungssaal Silhouette">
            <a:extLst>
              <a:ext uri="{FF2B5EF4-FFF2-40B4-BE49-F238E27FC236}">
                <a16:creationId xmlns:a16="http://schemas.microsoft.com/office/drawing/2014/main" id="{C0159C13-9652-0820-4AFD-B7787622E6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6957CD36-9AE3-DF65-B526-5C31E50F4C0C}"/>
              </a:ext>
            </a:extLst>
          </p:cNvPr>
          <p:cNvSpPr>
            <a:spLocks noGrp="1"/>
          </p:cNvSpPr>
          <p:nvPr>
            <p:ph type="title"/>
          </p:nvPr>
        </p:nvSpPr>
        <p:spPr>
          <a:xfrm>
            <a:off x="5759354" y="457201"/>
            <a:ext cx="5337270" cy="1835911"/>
          </a:xfrm>
        </p:spPr>
        <p:txBody>
          <a:bodyPr anchor="b">
            <a:normAutofit/>
          </a:bodyPr>
          <a:lstStyle/>
          <a:p>
            <a:r>
              <a:rPr lang="de-DE" sz="5400">
                <a:solidFill>
                  <a:srgbClr val="FFFFFF"/>
                </a:solidFill>
              </a:rPr>
              <a:t>Bürgerratssitzung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7A368E0-4CE7-9666-0B02-E0D04EED8F47}"/>
              </a:ext>
            </a:extLst>
          </p:cNvPr>
          <p:cNvSpPr>
            <a:spLocks noGrp="1"/>
          </p:cNvSpPr>
          <p:nvPr>
            <p:ph idx="1"/>
          </p:nvPr>
        </p:nvSpPr>
        <p:spPr>
          <a:xfrm>
            <a:off x="5759354" y="2798064"/>
            <a:ext cx="5461095" cy="3417611"/>
          </a:xfrm>
        </p:spPr>
        <p:txBody>
          <a:bodyPr anchor="ctr">
            <a:normAutofit/>
          </a:bodyPr>
          <a:lstStyle/>
          <a:p>
            <a:pPr marL="0" indent="0" algn="ctr">
              <a:buNone/>
            </a:pPr>
            <a:r>
              <a:rPr lang="en-US" sz="3600">
                <a:solidFill>
                  <a:srgbClr val="FFFFFF"/>
                </a:solidFill>
              </a:rPr>
              <a:t>Soll ChatGPT in Deutschland verboten </a:t>
            </a:r>
            <a:r>
              <a:rPr lang="en-US" sz="3600" err="1">
                <a:solidFill>
                  <a:srgbClr val="FFFFFF"/>
                </a:solidFill>
              </a:rPr>
              <a:t>werden</a:t>
            </a:r>
            <a:r>
              <a:rPr lang="en-US" sz="3600">
                <a:solidFill>
                  <a:srgbClr val="FFFFFF"/>
                </a:solidFill>
              </a:rPr>
              <a:t>? </a:t>
            </a:r>
          </a:p>
        </p:txBody>
      </p:sp>
    </p:spTree>
    <p:extLst>
      <p:ext uri="{BB962C8B-B14F-4D97-AF65-F5344CB8AC3E}">
        <p14:creationId xmlns:p14="http://schemas.microsoft.com/office/powerpoint/2010/main" val="228740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88A46-BBF9-55E3-CFA1-B7678B55CA51}"/>
              </a:ext>
            </a:extLst>
          </p:cNvPr>
          <p:cNvSpPr>
            <a:spLocks noGrp="1"/>
          </p:cNvSpPr>
          <p:nvPr>
            <p:ph type="title"/>
          </p:nvPr>
        </p:nvSpPr>
        <p:spPr/>
        <p:txBody>
          <a:bodyPr/>
          <a:lstStyle/>
          <a:p>
            <a:r>
              <a:rPr lang="de-DE"/>
              <a:t>Abstimmung in der Rolle</a:t>
            </a:r>
          </a:p>
        </p:txBody>
      </p:sp>
      <p:sp>
        <p:nvSpPr>
          <p:cNvPr id="3" name="Inhaltsplatzhalter 2">
            <a:extLst>
              <a:ext uri="{FF2B5EF4-FFF2-40B4-BE49-F238E27FC236}">
                <a16:creationId xmlns:a16="http://schemas.microsoft.com/office/drawing/2014/main" id="{135067C3-7C01-ABD5-7C6C-FC5D2068CCB0}"/>
              </a:ext>
            </a:extLst>
          </p:cNvPr>
          <p:cNvSpPr>
            <a:spLocks noGrp="1"/>
          </p:cNvSpPr>
          <p:nvPr>
            <p:ph idx="1"/>
          </p:nvPr>
        </p:nvSpPr>
        <p:spPr/>
        <p:txBody>
          <a:bodyPr/>
          <a:lstStyle/>
          <a:p>
            <a:pPr marL="0" indent="0">
              <a:buNone/>
            </a:pPr>
            <a:r>
              <a:rPr lang="de-DE" dirty="0"/>
              <a:t>Sollte ChatGPT verboten werden?</a:t>
            </a:r>
          </a:p>
          <a:p>
            <a:pPr marL="0" indent="0">
              <a:buNone/>
            </a:pPr>
            <a:r>
              <a:rPr lang="de-DE" dirty="0"/>
              <a:t>Antworte in deiner Rolle!</a:t>
            </a:r>
          </a:p>
        </p:txBody>
      </p:sp>
    </p:spTree>
    <p:extLst>
      <p:ext uri="{BB962C8B-B14F-4D97-AF65-F5344CB8AC3E}">
        <p14:creationId xmlns:p14="http://schemas.microsoft.com/office/powerpoint/2010/main" val="3633077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88A46-BBF9-55E3-CFA1-B7678B55CA51}"/>
              </a:ext>
            </a:extLst>
          </p:cNvPr>
          <p:cNvSpPr>
            <a:spLocks noGrp="1"/>
          </p:cNvSpPr>
          <p:nvPr>
            <p:ph type="title"/>
          </p:nvPr>
        </p:nvSpPr>
        <p:spPr/>
        <p:txBody>
          <a:bodyPr/>
          <a:lstStyle/>
          <a:p>
            <a:r>
              <a:rPr lang="de-DE"/>
              <a:t>Abstimmung – persönliche Meinung</a:t>
            </a:r>
          </a:p>
        </p:txBody>
      </p:sp>
      <p:sp>
        <p:nvSpPr>
          <p:cNvPr id="3" name="Inhaltsplatzhalter 2">
            <a:extLst>
              <a:ext uri="{FF2B5EF4-FFF2-40B4-BE49-F238E27FC236}">
                <a16:creationId xmlns:a16="http://schemas.microsoft.com/office/drawing/2014/main" id="{135067C3-7C01-ABD5-7C6C-FC5D2068CCB0}"/>
              </a:ext>
            </a:extLst>
          </p:cNvPr>
          <p:cNvSpPr>
            <a:spLocks noGrp="1"/>
          </p:cNvSpPr>
          <p:nvPr>
            <p:ph idx="1"/>
          </p:nvPr>
        </p:nvSpPr>
        <p:spPr/>
        <p:txBody>
          <a:bodyPr/>
          <a:lstStyle/>
          <a:p>
            <a:pPr marL="0" indent="0">
              <a:buNone/>
            </a:pPr>
            <a:r>
              <a:rPr lang="de-DE" dirty="0"/>
              <a:t>Sollte ChatGPT verboten werden?</a:t>
            </a:r>
          </a:p>
          <a:p>
            <a:pPr marL="0" indent="0">
              <a:buNone/>
            </a:pPr>
            <a:r>
              <a:rPr lang="de-DE" dirty="0"/>
              <a:t>Antworte mit deiner persönlichen Meinung!</a:t>
            </a:r>
          </a:p>
        </p:txBody>
      </p:sp>
    </p:spTree>
    <p:extLst>
      <p:ext uri="{BB962C8B-B14F-4D97-AF65-F5344CB8AC3E}">
        <p14:creationId xmlns:p14="http://schemas.microsoft.com/office/powerpoint/2010/main" val="2629154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600"/>
              <a:t>Mindmap zu ChatGPT</a:t>
            </a:r>
            <a:endParaRPr lang="de-DE" sz="3600" b="1"/>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a:normAutofit/>
          </a:bodyPr>
          <a:lstStyle/>
          <a:p>
            <a:pPr marL="0" indent="0">
              <a:buNone/>
            </a:pPr>
            <a:r>
              <a:rPr lang="de-DE" sz="2000"/>
              <a:t>Überarbeitet eure Mindmap zu ChatGPT.</a:t>
            </a:r>
          </a:p>
          <a:p>
            <a:pPr marL="0" indent="0">
              <a:buNone/>
            </a:pPr>
            <a:r>
              <a:rPr lang="de-DE" sz="2000"/>
              <a:t>Ihr dürft vorher Eingetragenes rausstreichen, neue Punkte ergänzen – tragt alles ein, was euch persönlich wichtig erscheint!</a:t>
            </a:r>
          </a:p>
          <a:p>
            <a:pPr marL="0" indent="0">
              <a:buNone/>
            </a:pPr>
            <a:endParaRPr lang="de-DE" sz="2000"/>
          </a:p>
          <a:p>
            <a:pPr marL="0" indent="0">
              <a:buNone/>
            </a:pPr>
            <a:endParaRPr lang="de-DE" sz="2000"/>
          </a:p>
        </p:txBody>
      </p:sp>
      <p:pic>
        <p:nvPicPr>
          <p:cNvPr id="6" name="Grafik 5">
            <a:extLst>
              <a:ext uri="{FF2B5EF4-FFF2-40B4-BE49-F238E27FC236}">
                <a16:creationId xmlns:a16="http://schemas.microsoft.com/office/drawing/2014/main" id="{3577ACBC-7CB9-553E-6203-1AACAC02A6B1}"/>
              </a:ext>
            </a:extLst>
          </p:cNvPr>
          <p:cNvPicPr>
            <a:picLocks noChangeAspect="1"/>
          </p:cNvPicPr>
          <p:nvPr/>
        </p:nvPicPr>
        <p:blipFill>
          <a:blip r:embed="rId3"/>
          <a:stretch>
            <a:fillRect/>
          </a:stretch>
        </p:blipFill>
        <p:spPr>
          <a:xfrm>
            <a:off x="3068483" y="2923399"/>
            <a:ext cx="6055033" cy="3675492"/>
          </a:xfrm>
          <a:prstGeom prst="rect">
            <a:avLst/>
          </a:prstGeom>
          <a:ln>
            <a:solidFill>
              <a:schemeClr val="accent1"/>
            </a:solidFill>
          </a:ln>
        </p:spPr>
      </p:pic>
    </p:spTree>
    <p:extLst>
      <p:ext uri="{BB962C8B-B14F-4D97-AF65-F5344CB8AC3E}">
        <p14:creationId xmlns:p14="http://schemas.microsoft.com/office/powerpoint/2010/main" val="3862676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c 1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F288A46-BBF9-55E3-CFA1-B7678B55CA51}"/>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4200">
                <a:solidFill>
                  <a:srgbClr val="FFFFFF"/>
                </a:solidFill>
              </a:rPr>
              <a:t>Abschlussreflexion</a:t>
            </a:r>
          </a:p>
        </p:txBody>
      </p:sp>
      <p:sp>
        <p:nvSpPr>
          <p:cNvPr id="16" name="Oval 1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nhaltsplatzhalter 4" descr="Gedanken Silhouette">
            <a:extLst>
              <a:ext uri="{FF2B5EF4-FFF2-40B4-BE49-F238E27FC236}">
                <a16:creationId xmlns:a16="http://schemas.microsoft.com/office/drawing/2014/main" id="{060A4677-87AB-2A1F-64AC-D4EC8EF4686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7" name="Grafik 6" descr="Kundenbewertung Silhouette">
            <a:extLst>
              <a:ext uri="{FF2B5EF4-FFF2-40B4-BE49-F238E27FC236}">
                <a16:creationId xmlns:a16="http://schemas.microsoft.com/office/drawing/2014/main" id="{712710DA-A54D-BDA1-E858-26D866A44A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595722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Fragen Silhouette">
            <a:extLst>
              <a:ext uri="{FF2B5EF4-FFF2-40B4-BE49-F238E27FC236}">
                <a16:creationId xmlns:a16="http://schemas.microsoft.com/office/drawing/2014/main" id="{13F33203-A831-D0DD-F964-3CBFC08FC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11" name="Freeform: Shape 1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49421760-CB7F-BCBA-72D2-65F7D69E214D}"/>
              </a:ext>
            </a:extLst>
          </p:cNvPr>
          <p:cNvSpPr>
            <a:spLocks noGrp="1"/>
          </p:cNvSpPr>
          <p:nvPr>
            <p:ph type="ctrTitle"/>
          </p:nvPr>
        </p:nvSpPr>
        <p:spPr>
          <a:xfrm>
            <a:off x="5622061" y="762538"/>
            <a:ext cx="5649349" cy="3199862"/>
          </a:xfrm>
        </p:spPr>
        <p:txBody>
          <a:bodyPr anchor="b">
            <a:normAutofit/>
          </a:bodyPr>
          <a:lstStyle/>
          <a:p>
            <a:pPr algn="l"/>
            <a:r>
              <a:rPr lang="de-DE" sz="4100" b="1">
                <a:solidFill>
                  <a:srgbClr val="FFFFFF"/>
                </a:solidFill>
              </a:rPr>
              <a:t>Danke für euer Interesse und eure Mitarbeit!</a:t>
            </a:r>
            <a:br>
              <a:rPr lang="de-DE" sz="4100" b="1">
                <a:solidFill>
                  <a:srgbClr val="FFFFFF"/>
                </a:solidFill>
              </a:rPr>
            </a:br>
            <a:br>
              <a:rPr lang="de-DE" sz="4100" b="1">
                <a:solidFill>
                  <a:srgbClr val="FFFFFF"/>
                </a:solidFill>
              </a:rPr>
            </a:br>
            <a:br>
              <a:rPr lang="de-DE" sz="4100" b="1">
                <a:solidFill>
                  <a:srgbClr val="FFFFFF"/>
                </a:solidFill>
              </a:rPr>
            </a:br>
            <a:r>
              <a:rPr lang="de-DE" sz="4100" b="1">
                <a:solidFill>
                  <a:srgbClr val="FFFFFF"/>
                </a:solidFill>
              </a:rPr>
              <a:t>Fragen?</a:t>
            </a:r>
          </a:p>
        </p:txBody>
      </p:sp>
      <p:sp>
        <p:nvSpPr>
          <p:cNvPr id="13"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327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21760-CB7F-BCBA-72D2-65F7D69E214D}"/>
              </a:ext>
            </a:extLst>
          </p:cNvPr>
          <p:cNvSpPr>
            <a:spLocks noGrp="1"/>
          </p:cNvSpPr>
          <p:nvPr>
            <p:ph type="ctrTitle"/>
          </p:nvPr>
        </p:nvSpPr>
        <p:spPr>
          <a:xfrm>
            <a:off x="1524000" y="856892"/>
            <a:ext cx="9144000" cy="2387600"/>
          </a:xfrm>
        </p:spPr>
        <p:txBody>
          <a:bodyPr>
            <a:normAutofit/>
          </a:bodyPr>
          <a:lstStyle/>
          <a:p>
            <a:r>
              <a:rPr lang="de-DE" sz="6600" b="1"/>
              <a:t>Tschüss!</a:t>
            </a:r>
          </a:p>
        </p:txBody>
      </p:sp>
      <p:pic>
        <p:nvPicPr>
          <p:cNvPr id="7" name="Grafik 6" descr="Winkegeste Silhouette">
            <a:extLst>
              <a:ext uri="{FF2B5EF4-FFF2-40B4-BE49-F238E27FC236}">
                <a16:creationId xmlns:a16="http://schemas.microsoft.com/office/drawing/2014/main" id="{BF04002B-966D-D619-C58C-FD50F9BCE4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4960" y="3613509"/>
            <a:ext cx="1402080" cy="1402080"/>
          </a:xfrm>
          <a:prstGeom prst="rect">
            <a:avLst/>
          </a:prstGeom>
        </p:spPr>
      </p:pic>
    </p:spTree>
    <p:extLst>
      <p:ext uri="{BB962C8B-B14F-4D97-AF65-F5344CB8AC3E}">
        <p14:creationId xmlns:p14="http://schemas.microsoft.com/office/powerpoint/2010/main" val="2601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6BD8-C741-33EE-EE21-D0A9631E6106}"/>
              </a:ext>
            </a:extLst>
          </p:cNvPr>
          <p:cNvSpPr>
            <a:spLocks noGrp="1"/>
          </p:cNvSpPr>
          <p:nvPr>
            <p:ph type="title"/>
          </p:nvPr>
        </p:nvSpPr>
        <p:spPr/>
        <p:txBody>
          <a:bodyPr>
            <a:normAutofit/>
          </a:bodyPr>
          <a:lstStyle/>
          <a:p>
            <a:r>
              <a:rPr lang="de-DE" sz="3600"/>
              <a:t>ChatGPT nutzen</a:t>
            </a:r>
            <a:endParaRPr lang="de-DE" sz="3600" b="1"/>
          </a:p>
        </p:txBody>
      </p:sp>
      <p:sp>
        <p:nvSpPr>
          <p:cNvPr id="3" name="Inhaltsplatzhalter 2">
            <a:extLst>
              <a:ext uri="{FF2B5EF4-FFF2-40B4-BE49-F238E27FC236}">
                <a16:creationId xmlns:a16="http://schemas.microsoft.com/office/drawing/2014/main" id="{6E12B3FA-B326-D831-C46B-8F4361AA2A63}"/>
              </a:ext>
            </a:extLst>
          </p:cNvPr>
          <p:cNvSpPr>
            <a:spLocks noGrp="1"/>
          </p:cNvSpPr>
          <p:nvPr>
            <p:ph idx="1"/>
          </p:nvPr>
        </p:nvSpPr>
        <p:spPr/>
        <p:txBody>
          <a:bodyPr vert="horz" lIns="91440" tIns="45720" rIns="91440" bIns="45720" rtlCol="0" anchor="t">
            <a:normAutofit/>
          </a:bodyPr>
          <a:lstStyle/>
          <a:p>
            <a:pPr marL="0" indent="0">
              <a:buNone/>
            </a:pPr>
            <a:r>
              <a:rPr lang="de-DE" sz="2000"/>
              <a:t>Über den </a:t>
            </a:r>
            <a:r>
              <a:rPr lang="de-DE" sz="2000" b="1"/>
              <a:t>Link im Kursordner </a:t>
            </a:r>
            <a:r>
              <a:rPr lang="de-DE" sz="2000"/>
              <a:t>habt ihr jetzt die Möglichkeit, ChatGPT auszuprobieren.</a:t>
            </a:r>
          </a:p>
          <a:p>
            <a:pPr marL="0" indent="0">
              <a:buNone/>
            </a:pPr>
            <a:endParaRPr lang="de-DE" sz="2000"/>
          </a:p>
          <a:p>
            <a:pPr marL="0" indent="0">
              <a:buNone/>
            </a:pPr>
            <a:r>
              <a:rPr lang="de-DE" sz="2000" b="1"/>
              <a:t>Wichtig:</a:t>
            </a:r>
            <a:br>
              <a:rPr lang="de-DE" sz="2000" b="1"/>
            </a:br>
            <a:r>
              <a:rPr lang="de-DE" sz="2000"/>
              <a:t>Damit wir ChatGPT im Rahmen der Schule datenschutzkonform einsetzen können, nutzen wir die Plattform </a:t>
            </a:r>
            <a:r>
              <a:rPr lang="de-DE" sz="2000" err="1"/>
              <a:t>GPTSchule</a:t>
            </a:r>
            <a:r>
              <a:rPr lang="de-DE" sz="2000"/>
              <a:t>. Diese greift auf ChatGPT-Premium der </a:t>
            </a:r>
            <a:r>
              <a:rPr lang="de-DE" sz="2000" err="1"/>
              <a:t>OpenAI</a:t>
            </a:r>
            <a:r>
              <a:rPr lang="de-DE" sz="2000"/>
              <a:t> Server zu, ohne dass personenbezogene Daten übertragen werden oder ihr euch registrieren müsst.</a:t>
            </a:r>
          </a:p>
          <a:p>
            <a:pPr marL="0" indent="0">
              <a:buNone/>
            </a:pPr>
            <a:r>
              <a:rPr lang="de-DE" sz="2000"/>
              <a:t>Bitte gebt </a:t>
            </a:r>
            <a:r>
              <a:rPr lang="de-DE" sz="2000" b="1"/>
              <a:t>keine personenbezogenen Daten </a:t>
            </a:r>
            <a:r>
              <a:rPr lang="de-DE" sz="2000"/>
              <a:t>in den Chats an und nutzt </a:t>
            </a:r>
            <a:r>
              <a:rPr lang="de-DE" sz="2000" b="1"/>
              <a:t>keine persönlichen ChatGPT Accounts</a:t>
            </a:r>
            <a:r>
              <a:rPr lang="de-DE" sz="2000"/>
              <a:t>.</a:t>
            </a:r>
          </a:p>
          <a:p>
            <a:pPr marL="0" indent="0">
              <a:buNone/>
            </a:pPr>
            <a:endParaRPr lang="de-DE" sz="2000"/>
          </a:p>
          <a:p>
            <a:pPr marL="0" indent="0">
              <a:buNone/>
            </a:pPr>
            <a:r>
              <a:rPr lang="de-DE" sz="2000" b="1"/>
              <a:t>Hinweis:</a:t>
            </a:r>
            <a:br>
              <a:rPr lang="de-DE" sz="2000" b="1"/>
            </a:br>
            <a:r>
              <a:rPr lang="de-DE" sz="2000"/>
              <a:t>Wir können (anonymisiert) alle Chatverläufe im Nachhinein einsehen!</a:t>
            </a:r>
          </a:p>
        </p:txBody>
      </p:sp>
    </p:spTree>
    <p:extLst>
      <p:ext uri="{BB962C8B-B14F-4D97-AF65-F5344CB8AC3E}">
        <p14:creationId xmlns:p14="http://schemas.microsoft.com/office/powerpoint/2010/main" val="322606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93DCBD8-7222-3403-6528-C52F79E7A6C0}"/>
              </a:ext>
            </a:extLst>
          </p:cNvPr>
          <p:cNvSpPr>
            <a:spLocks noGrp="1"/>
          </p:cNvSpPr>
          <p:nvPr>
            <p:ph type="ctrTitle"/>
          </p:nvPr>
        </p:nvSpPr>
        <p:spPr>
          <a:xfrm>
            <a:off x="4038600" y="1939159"/>
            <a:ext cx="7644627" cy="2751086"/>
          </a:xfrm>
        </p:spPr>
        <p:txBody>
          <a:bodyPr vert="horz" lIns="91440" tIns="45720" rIns="91440" bIns="45720" rtlCol="0">
            <a:normAutofit/>
          </a:bodyPr>
          <a:lstStyle/>
          <a:p>
            <a:pPr algn="r"/>
            <a:r>
              <a:rPr lang="de-DE" b="1">
                <a:cs typeface="Calibri Light"/>
              </a:rPr>
              <a:t>ChatGPT – Was ist das?</a:t>
            </a:r>
          </a:p>
        </p:txBody>
      </p:sp>
    </p:spTree>
    <p:extLst>
      <p:ext uri="{BB962C8B-B14F-4D97-AF65-F5344CB8AC3E}">
        <p14:creationId xmlns:p14="http://schemas.microsoft.com/office/powerpoint/2010/main" val="274266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Künstliche Intelligenz</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pPr marL="0" indent="0">
              <a:buNone/>
            </a:pPr>
            <a:r>
              <a:rPr lang="de-DE" sz="2600">
                <a:cs typeface="Calibri"/>
              </a:rPr>
              <a:t>Wo finden wir im Alltag künstliche Intelligenz?</a:t>
            </a:r>
          </a:p>
          <a:p>
            <a:endParaRPr lang="de-DE" sz="2600">
              <a:cs typeface="Calibri"/>
            </a:endParaRPr>
          </a:p>
          <a:p>
            <a:endParaRPr lang="de-DE" sz="2600">
              <a:cs typeface="Calibri"/>
            </a:endParaRPr>
          </a:p>
          <a:p>
            <a:pPr marL="0" indent="0">
              <a:buNone/>
            </a:pPr>
            <a:r>
              <a:rPr lang="de-DE" sz="2600">
                <a:cs typeface="Calibri"/>
              </a:rPr>
              <a:t>Was ist eigentlich „Intelligenz“?</a:t>
            </a:r>
            <a:endParaRPr lang="de-DE" sz="2600"/>
          </a:p>
        </p:txBody>
      </p:sp>
    </p:spTree>
    <p:extLst>
      <p:ext uri="{BB962C8B-B14F-4D97-AF65-F5344CB8AC3E}">
        <p14:creationId xmlns:p14="http://schemas.microsoft.com/office/powerpoint/2010/main" val="40151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Künstliche Intelligenz - Definitionen</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pPr marL="0" indent="0">
              <a:buNone/>
            </a:pPr>
            <a:r>
              <a:rPr lang="de-DE" sz="2600">
                <a:cs typeface="Calibri"/>
              </a:rPr>
              <a:t>Künstliche Intelligenz ist die Fähigkeit einer Maschine, menschliche Fähigkeiten wie </a:t>
            </a:r>
            <a:r>
              <a:rPr lang="de-DE" sz="2600" b="1">
                <a:cs typeface="Calibri"/>
              </a:rPr>
              <a:t>logisches Denken</a:t>
            </a:r>
            <a:r>
              <a:rPr lang="de-DE" sz="2600">
                <a:cs typeface="Calibri"/>
              </a:rPr>
              <a:t>, </a:t>
            </a:r>
            <a:r>
              <a:rPr lang="de-DE" sz="2600" b="1">
                <a:cs typeface="Calibri"/>
              </a:rPr>
              <a:t>Lernen</a:t>
            </a:r>
            <a:r>
              <a:rPr lang="de-DE" sz="2600">
                <a:cs typeface="Calibri"/>
              </a:rPr>
              <a:t>, </a:t>
            </a:r>
            <a:r>
              <a:rPr lang="de-DE" sz="2600" b="1">
                <a:cs typeface="Calibri"/>
              </a:rPr>
              <a:t>Planen</a:t>
            </a:r>
            <a:r>
              <a:rPr lang="de-DE" sz="2600">
                <a:cs typeface="Calibri"/>
              </a:rPr>
              <a:t> und </a:t>
            </a:r>
            <a:r>
              <a:rPr lang="de-DE" sz="2600" b="1">
                <a:cs typeface="Calibri"/>
              </a:rPr>
              <a:t>Kreativität</a:t>
            </a:r>
            <a:r>
              <a:rPr lang="de-DE" sz="2600">
                <a:cs typeface="Calibri"/>
              </a:rPr>
              <a:t> zu imitieren. (Europäisches Parlament)</a:t>
            </a:r>
          </a:p>
        </p:txBody>
      </p:sp>
    </p:spTree>
    <p:extLst>
      <p:ext uri="{BB962C8B-B14F-4D97-AF65-F5344CB8AC3E}">
        <p14:creationId xmlns:p14="http://schemas.microsoft.com/office/powerpoint/2010/main" val="14014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E4618-A04C-581A-8004-C833FEDDB128}"/>
              </a:ext>
            </a:extLst>
          </p:cNvPr>
          <p:cNvSpPr>
            <a:spLocks noGrp="1"/>
          </p:cNvSpPr>
          <p:nvPr>
            <p:ph type="title"/>
          </p:nvPr>
        </p:nvSpPr>
        <p:spPr/>
        <p:txBody>
          <a:bodyPr/>
          <a:lstStyle/>
          <a:p>
            <a:r>
              <a:rPr lang="de-DE"/>
              <a:t>Künstliche Intelligenz - Definitionen</a:t>
            </a:r>
          </a:p>
        </p:txBody>
      </p:sp>
      <p:sp>
        <p:nvSpPr>
          <p:cNvPr id="3" name="Inhaltsplatzhalter 2">
            <a:extLst>
              <a:ext uri="{FF2B5EF4-FFF2-40B4-BE49-F238E27FC236}">
                <a16:creationId xmlns:a16="http://schemas.microsoft.com/office/drawing/2014/main" id="{E774E59F-C2EC-6FE8-F6CA-426F7C606FBA}"/>
              </a:ext>
            </a:extLst>
          </p:cNvPr>
          <p:cNvSpPr>
            <a:spLocks noGrp="1"/>
          </p:cNvSpPr>
          <p:nvPr>
            <p:ph idx="1"/>
          </p:nvPr>
        </p:nvSpPr>
        <p:spPr/>
        <p:txBody>
          <a:bodyPr vert="horz" lIns="91440" tIns="45720" rIns="91440" bIns="45720" rtlCol="0" anchor="t">
            <a:normAutofit/>
          </a:bodyPr>
          <a:lstStyle/>
          <a:p>
            <a:pPr marL="0" indent="0">
              <a:buNone/>
            </a:pPr>
            <a:r>
              <a:rPr lang="de-DE" sz="2600">
                <a:cs typeface="Calibri"/>
              </a:rPr>
              <a:t>Die KI, einfach erklärt, ist der Versuch, menschliches Lernen und Denken auf den Computer zu übertragen und ihm damit Intelligenz zu verleihen. Statt für jeden Zweck programmiert zu werden, kann eine KI </a:t>
            </a:r>
            <a:r>
              <a:rPr lang="de-DE" sz="2600" b="1">
                <a:cs typeface="Calibri"/>
              </a:rPr>
              <a:t>eigenständig Antworten finden</a:t>
            </a:r>
            <a:r>
              <a:rPr lang="de-DE" sz="2600">
                <a:cs typeface="Calibri"/>
              </a:rPr>
              <a:t> und </a:t>
            </a:r>
            <a:r>
              <a:rPr lang="de-DE" sz="2600" b="1">
                <a:cs typeface="Calibri"/>
              </a:rPr>
              <a:t>selbstständig Probleme lösen</a:t>
            </a:r>
            <a:r>
              <a:rPr lang="de-DE" sz="2600">
                <a:cs typeface="Calibri"/>
              </a:rPr>
              <a:t>. (Wirtschaftsförderung Bremen)</a:t>
            </a:r>
          </a:p>
        </p:txBody>
      </p:sp>
    </p:spTree>
    <p:extLst>
      <p:ext uri="{BB962C8B-B14F-4D97-AF65-F5344CB8AC3E}">
        <p14:creationId xmlns:p14="http://schemas.microsoft.com/office/powerpoint/2010/main" val="79808188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95FC331-3084-4871-A410-90D3239A9F10}">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4062</Words>
  <Application>Microsoft Macintosh PowerPoint</Application>
  <PresentationFormat>Widescreen</PresentationFormat>
  <Paragraphs>394</Paragraphs>
  <Slides>46</Slides>
  <Notes>42</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Calibri</vt:lpstr>
      <vt:lpstr>Calibri Light</vt:lpstr>
      <vt:lpstr>Symbol</vt:lpstr>
      <vt:lpstr>Wingdings</vt:lpstr>
      <vt:lpstr>Office</vt:lpstr>
      <vt:lpstr>1_Office</vt:lpstr>
      <vt:lpstr>2_Office</vt:lpstr>
      <vt:lpstr>Hallo!</vt:lpstr>
      <vt:lpstr>Mindmap zu ChatGPT</vt:lpstr>
      <vt:lpstr>Einstieg</vt:lpstr>
      <vt:lpstr>PowerPoint Presentation</vt:lpstr>
      <vt:lpstr>ChatGPT nutzen</vt:lpstr>
      <vt:lpstr>ChatGPT – Was ist das?</vt:lpstr>
      <vt:lpstr>Künstliche Intelligenz</vt:lpstr>
      <vt:lpstr>Künstliche Intelligenz - Definitionen</vt:lpstr>
      <vt:lpstr>Künstliche Intelligenz - Definitionen</vt:lpstr>
      <vt:lpstr>Künstliche Intelligenz - Definitionen</vt:lpstr>
      <vt:lpstr>Künstliche Intelligenz - Definitionen</vt:lpstr>
      <vt:lpstr>Large Language Models (LLM)</vt:lpstr>
      <vt:lpstr>Large Language Models (LLM)</vt:lpstr>
      <vt:lpstr>Beispiel: ChatGPT</vt:lpstr>
      <vt:lpstr>Trainieren &amp; Daten als Grundlage von LLMs</vt:lpstr>
      <vt:lpstr>Trainieren &amp; Daten als Grundlage von LLMs</vt:lpstr>
      <vt:lpstr>Trainieren &amp; Daten als Grundlage von LLMs</vt:lpstr>
      <vt:lpstr>Trainieren &amp; Daten als Grundlage von LLMs</vt:lpstr>
      <vt:lpstr>Trainieren &amp; Daten als Grundlage von LLMs</vt:lpstr>
      <vt:lpstr>Trainieren &amp; Daten als Grundlage von LLMs</vt:lpstr>
      <vt:lpstr>Übersicht: ChatGPT</vt:lpstr>
      <vt:lpstr>Trainieren &amp; Daten als Grundlage von LLMs</vt:lpstr>
      <vt:lpstr>Trainieren &amp; Daten als Grundlage von LLMs</vt:lpstr>
      <vt:lpstr>PowerPoint Presentation</vt:lpstr>
      <vt:lpstr>Kontexte und Vektoren</vt:lpstr>
      <vt:lpstr>Kontexte und Vektoren</vt:lpstr>
      <vt:lpstr>Kontexte und Vektoren</vt:lpstr>
      <vt:lpstr>Ein Prompt – zwei Antworten(?)!</vt:lpstr>
      <vt:lpstr>Visualisierung von (Chat)GPT</vt:lpstr>
      <vt:lpstr>Zwischenfazit</vt:lpstr>
      <vt:lpstr>ChatGPTs Grenzen(?)</vt:lpstr>
      <vt:lpstr>Video zu Replica</vt:lpstr>
      <vt:lpstr>Pause!</vt:lpstr>
      <vt:lpstr>Bürgerratssitzung Soll ChatGPT in Deutschland verboten werden?</vt:lpstr>
      <vt:lpstr>PowerPoint Presentation</vt:lpstr>
      <vt:lpstr>Bürgerratssitzung Vorbereitung eurer Rolle</vt:lpstr>
      <vt:lpstr>PowerPoint Presentation</vt:lpstr>
      <vt:lpstr>PowerPoint Presentation</vt:lpstr>
      <vt:lpstr>Bürgerratssitzung Vorbereitung eurer Rolle</vt:lpstr>
      <vt:lpstr>Bürgerratssitzung</vt:lpstr>
      <vt:lpstr>Abstimmung in der Rolle</vt:lpstr>
      <vt:lpstr>Abstimmung – persönliche Meinung</vt:lpstr>
      <vt:lpstr>Mindmap zu ChatGPT</vt:lpstr>
      <vt:lpstr>Abschlussreflexion</vt:lpstr>
      <vt:lpstr>Danke für euer Interesse und eure Mitarbeit!   Fragen?</vt:lpstr>
      <vt:lpstr>Tschüss!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Künstliche Intelligenz &amp; maschinelles Lernen</dc:title>
  <dc:creator>Dolph Hielscher</dc:creator>
  <cp:lastModifiedBy>Andreas Gödecke</cp:lastModifiedBy>
  <cp:revision>2</cp:revision>
  <cp:lastPrinted>2023-06-13T18:23:11Z</cp:lastPrinted>
  <dcterms:created xsi:type="dcterms:W3CDTF">2023-06-06T08:50:24Z</dcterms:created>
  <dcterms:modified xsi:type="dcterms:W3CDTF">2024-03-13T10:14:04Z</dcterms:modified>
</cp:coreProperties>
</file>