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7" r:id="rId4"/>
    <p:sldId id="258" r:id="rId5"/>
    <p:sldId id="260" r:id="rId6"/>
    <p:sldId id="26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3" autoAdjust="0"/>
    <p:restoredTop sz="94772"/>
  </p:normalViewPr>
  <p:slideViewPr>
    <p:cSldViewPr snapToGrid="0">
      <p:cViewPr varScale="1">
        <p:scale>
          <a:sx n="152" d="100"/>
          <a:sy n="152" d="100"/>
        </p:scale>
        <p:origin x="4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77B63-E1C0-4B6E-8305-D9C241210DC4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B71E9-890F-443F-B2ED-E984B7420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0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https://www.youtube.com/watch?v=_fYUaTA9dTI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B71E9-890F-443F-B2ED-E984B742036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42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B71E9-890F-443F-B2ED-E984B742036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84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Präsident </a:t>
            </a:r>
            <a:r>
              <a:rPr lang="de-DE" dirty="0" err="1"/>
              <a:t>vs</a:t>
            </a:r>
            <a:r>
              <a:rPr lang="de-DE" dirty="0"/>
              <a:t> Bundespräsident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B71E9-890F-443F-B2ED-E984B742036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30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F2DC6-F1F4-EC12-4DEB-43E379FDC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32B9816-8EE2-5709-970B-E18434483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879960-0C1F-3F54-E210-C03B17544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FA4CA5-147D-2365-240C-CC6F2C44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A45552-74D5-BCB2-2D24-D84FD734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69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238FE-B555-2A3E-F19E-3B0F8523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2ABD85-9846-9B6A-7244-8893A06C1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7ABCBE-D247-8557-269C-5B4A5EE7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38CA7A-475A-CAD6-1F9C-8A5208F5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2DEFE1-D7D0-814B-DAE7-EC5F1B0F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10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9E34C0-0FA2-43F1-5338-550C92EB2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9463EA-287B-84C2-D824-8C0104C69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D744FF-9DB1-F29C-EAC0-C8A22A02A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A4FC46-8697-30F8-B296-E9AF6F4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F07B0-8B60-2E3B-081F-8FD27A17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10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D9E32-0671-4B50-DD53-596CC10F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235FB3-51DA-5818-7DA6-A0AACA2E5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92612E-8F3A-7AE0-9B99-A08B00A1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0E8C71-E6DD-C920-A06C-665BBB556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1AFE15-B941-5490-78E1-C8F3B0FD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4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57E03-6D81-DFCF-035A-0640DA08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CFF239-5895-4F2E-56CA-402353E06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5FEDD7-17C9-71F1-F075-EA1D9D57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C3C7DC-6C42-1438-2BB0-5904A8EC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870FAC-EEDB-CBB3-747E-A3F1BA9E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03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DA679-6BCA-DC4C-EA63-0468CE91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3EC443-2925-A5D3-F6F2-8BA438414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ECB3F5-5EB0-A58C-58E4-F94454824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BB4193-2CFA-B518-A7B2-E501D05D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6A3E2A-F0A8-B4DD-52CD-D66D4A45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7A954A-1409-AEE6-994C-94989A95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8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66051-A07B-EB86-921A-72AC9176E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2081D4-6DA1-2E34-A599-CFB08F0F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39C1CD-4E37-79CE-3637-466FD8C01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190238-30A8-24FE-9A20-DF4FAEAF2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28CCFCD-2E58-7451-997D-2B23B8DB6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F5A3B1-DB1F-0E28-56C9-9A62F663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F909F3-59F9-5311-C547-73C5CD6C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3E6598-4580-CFAA-5060-689316A1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73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5A69C-19B3-7C56-F4FD-42660945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1CE12D-A985-B0E2-6CBD-AA34A42B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7935BC-D77E-DC78-A7B3-8703D5E9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2C5DD7-C9DC-FD9C-8F3D-2EA42D42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42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98BFBA-1900-1F87-DDDE-28C44B1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2BBD0E-FF0D-7D35-2EF0-9B223A318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57C3C8-338C-4FFA-9268-1C9B091F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5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98A4E-FD87-29CB-2986-E2F4E6DCD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11ED01-3629-2C5F-B5D2-7F51553F7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EBD6C7-63FA-11B3-9445-5254E1974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351CA1-61F3-71BA-6950-5E08D54A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0DB5F9-053F-A04B-665E-C0FD95C1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74E545-E007-ADC3-EB4A-98D61347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05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DEE53-2A69-D0D7-FF6A-5398644F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5E664C-8DA2-CC3C-382F-1EB7A424D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D80742-E6E0-80E9-0C2F-7F0A4808F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E87123-6F6D-281F-1AEA-CBA1D852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EC19F4-3591-25D5-21DF-3F30E4FE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6B1E5B-29BC-0C9B-05A9-4FB46E97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80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5D84A5-42D0-A417-55E7-14A732DF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94DDF5-EABB-F000-35F1-DEBC64825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303D6B-5D49-1513-3311-9C1A8307C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8C1DB8-A2E2-4F61-BEA7-CDD99A187A4B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AEC268-6C6B-4DC9-8EC3-83092B5B5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7C4142-202F-7864-7E87-A240A1864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A06CBD-F18D-4CCA-BB7A-03A33924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42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fYUaTA9dTI?feature=oembed" TargetMode="Externa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6.png"/><Relationship Id="rId4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hrift, weiß, Typografie enthält.&#10;&#10;Automatisch generierte Beschreibung">
            <a:extLst>
              <a:ext uri="{FF2B5EF4-FFF2-40B4-BE49-F238E27FC236}">
                <a16:creationId xmlns:a16="http://schemas.microsoft.com/office/drawing/2014/main" id="{E04F6A2D-47DC-AD1F-FD21-9E3BDAD47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16" y="5844852"/>
            <a:ext cx="5486400" cy="733425"/>
          </a:xfrm>
          <a:prstGeom prst="rect">
            <a:avLst/>
          </a:prstGeom>
        </p:spPr>
      </p:pic>
      <p:pic>
        <p:nvPicPr>
          <p:cNvPr id="5" name="Grafik 4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C8EB3595-9389-CB87-EDD2-88B25AD09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2875">
            <a:off x="249451" y="1115695"/>
            <a:ext cx="4996956" cy="1156108"/>
          </a:xfrm>
          <a:prstGeom prst="rect">
            <a:avLst/>
          </a:prstGeom>
        </p:spPr>
      </p:pic>
      <p:pic>
        <p:nvPicPr>
          <p:cNvPr id="7" name="Grafik 6" descr="Ein Bild, das Text, Screenshot, Schrift, Informationen enthält.&#10;&#10;Automatisch generierte Beschreibung">
            <a:extLst>
              <a:ext uri="{FF2B5EF4-FFF2-40B4-BE49-F238E27FC236}">
                <a16:creationId xmlns:a16="http://schemas.microsoft.com/office/drawing/2014/main" id="{EEBCC4F9-C082-CF29-3009-CF0DA60E8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9671">
            <a:off x="6658189" y="1265255"/>
            <a:ext cx="4572000" cy="1076325"/>
          </a:xfrm>
          <a:prstGeom prst="rect">
            <a:avLst/>
          </a:prstGeom>
        </p:spPr>
      </p:pic>
      <p:pic>
        <p:nvPicPr>
          <p:cNvPr id="9" name="Grafik 8" descr="Ein Bild, das Logo, Symbol, Schrift, Grafiken enthält.&#10;&#10;Automatisch generierte Beschreibung">
            <a:extLst>
              <a:ext uri="{FF2B5EF4-FFF2-40B4-BE49-F238E27FC236}">
                <a16:creationId xmlns:a16="http://schemas.microsoft.com/office/drawing/2014/main" id="{096124C0-004E-DC8D-CA45-B8AEEF63C9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237" y="2638899"/>
            <a:ext cx="1961893" cy="1580202"/>
          </a:xfrm>
          <a:prstGeom prst="rect">
            <a:avLst/>
          </a:prstGeom>
        </p:spPr>
      </p:pic>
      <p:pic>
        <p:nvPicPr>
          <p:cNvPr id="11" name="Grafik 10" descr="Ein Bild, das Text, Schrift, weiß enthält.&#10;&#10;Automatisch generierte Beschreibung">
            <a:extLst>
              <a:ext uri="{FF2B5EF4-FFF2-40B4-BE49-F238E27FC236}">
                <a16:creationId xmlns:a16="http://schemas.microsoft.com/office/drawing/2014/main" id="{F7CF36EF-1069-B214-BF5A-C915308F8E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1" y="5825442"/>
            <a:ext cx="2154718" cy="732763"/>
          </a:xfrm>
          <a:prstGeom prst="rect">
            <a:avLst/>
          </a:prstGeom>
        </p:spPr>
      </p:pic>
      <p:pic>
        <p:nvPicPr>
          <p:cNvPr id="17" name="Grafik 16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0E7617E0-E861-C4C7-E748-5FB9BF4EEE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8889">
            <a:off x="730319" y="4488424"/>
            <a:ext cx="5251826" cy="1564987"/>
          </a:xfrm>
          <a:prstGeom prst="rect">
            <a:avLst/>
          </a:prstGeom>
        </p:spPr>
      </p:pic>
      <p:pic>
        <p:nvPicPr>
          <p:cNvPr id="19" name="Grafik 18" descr="Ein Bild, das Text, Schrift, Screenshot, weiß enthält.&#10;&#10;Automatisch generierte Beschreibung">
            <a:extLst>
              <a:ext uri="{FF2B5EF4-FFF2-40B4-BE49-F238E27FC236}">
                <a16:creationId xmlns:a16="http://schemas.microsoft.com/office/drawing/2014/main" id="{66335AE0-2236-7E7F-A72A-3483E77C87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967" y="4707987"/>
            <a:ext cx="2615725" cy="640282"/>
          </a:xfrm>
          <a:prstGeom prst="rect">
            <a:avLst/>
          </a:prstGeom>
        </p:spPr>
      </p:pic>
      <p:pic>
        <p:nvPicPr>
          <p:cNvPr id="21" name="Grafik 20" descr="Ein Bild, das Text, Screenshot, Schrift, Algebra enthält.&#10;&#10;Automatisch generierte Beschreibung">
            <a:extLst>
              <a:ext uri="{FF2B5EF4-FFF2-40B4-BE49-F238E27FC236}">
                <a16:creationId xmlns:a16="http://schemas.microsoft.com/office/drawing/2014/main" id="{ECA49F0B-CC37-1244-87AD-D5F28E1464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171" y="2744053"/>
            <a:ext cx="3522191" cy="905528"/>
          </a:xfrm>
          <a:prstGeom prst="rect">
            <a:avLst/>
          </a:prstGeom>
        </p:spPr>
      </p:pic>
      <p:pic>
        <p:nvPicPr>
          <p:cNvPr id="23" name="Grafik 22" descr="Ein Bild, das Text, Schrift, weiß, Informationen enthält.&#10;&#10;Automatisch generierte Beschreibung">
            <a:extLst>
              <a:ext uri="{FF2B5EF4-FFF2-40B4-BE49-F238E27FC236}">
                <a16:creationId xmlns:a16="http://schemas.microsoft.com/office/drawing/2014/main" id="{796CE081-DA42-8855-610B-2ED32F541E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4952">
            <a:off x="7765124" y="4280378"/>
            <a:ext cx="4517693" cy="596819"/>
          </a:xfrm>
          <a:prstGeom prst="rect">
            <a:avLst/>
          </a:prstGeom>
        </p:spPr>
      </p:pic>
      <p:pic>
        <p:nvPicPr>
          <p:cNvPr id="27" name="Grafik 26" descr="Ein Bild, das Text, Schrift, weiß, Reihe enthält.&#10;&#10;Automatisch generierte Beschreibung">
            <a:extLst>
              <a:ext uri="{FF2B5EF4-FFF2-40B4-BE49-F238E27FC236}">
                <a16:creationId xmlns:a16="http://schemas.microsoft.com/office/drawing/2014/main" id="{FB83D387-0821-E019-998A-DF083E9676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35" y="118571"/>
            <a:ext cx="5373438" cy="771524"/>
          </a:xfrm>
          <a:prstGeom prst="rect">
            <a:avLst/>
          </a:prstGeom>
        </p:spPr>
      </p:pic>
      <p:pic>
        <p:nvPicPr>
          <p:cNvPr id="29" name="Grafik 28" descr="Ein Bild, das Text, Schrift, Grafiken, weiß enthält.&#10;&#10;Automatisch generierte Beschreibung">
            <a:extLst>
              <a:ext uri="{FF2B5EF4-FFF2-40B4-BE49-F238E27FC236}">
                <a16:creationId xmlns:a16="http://schemas.microsoft.com/office/drawing/2014/main" id="{11AB06EC-FDB3-1776-B337-66C5DED0DC2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241" y="598776"/>
            <a:ext cx="3579759" cy="542720"/>
          </a:xfrm>
          <a:prstGeom prst="rect">
            <a:avLst/>
          </a:prstGeom>
        </p:spPr>
      </p:pic>
      <p:pic>
        <p:nvPicPr>
          <p:cNvPr id="31" name="Grafik 30" descr="Ein Bild, das Text, Schrift, Screenshot, weiß enthält.&#10;&#10;Automatisch generierte Beschreibung">
            <a:extLst>
              <a:ext uri="{FF2B5EF4-FFF2-40B4-BE49-F238E27FC236}">
                <a16:creationId xmlns:a16="http://schemas.microsoft.com/office/drawing/2014/main" id="{3F41E928-6B82-19D1-BC97-5E6AEE4F24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074" y="2636060"/>
            <a:ext cx="3777306" cy="1286292"/>
          </a:xfrm>
          <a:prstGeom prst="rect">
            <a:avLst/>
          </a:prstGeom>
        </p:spPr>
      </p:pic>
      <p:pic>
        <p:nvPicPr>
          <p:cNvPr id="33" name="Grafik 32" descr="Ein Bild, das Text, Schrift, weiß, Typografie enthält.&#10;&#10;Automatisch generierte Beschreibung">
            <a:extLst>
              <a:ext uri="{FF2B5EF4-FFF2-40B4-BE49-F238E27FC236}">
                <a16:creationId xmlns:a16="http://schemas.microsoft.com/office/drawing/2014/main" id="{A57CECD0-769B-830B-3D47-B06F8959BD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458" y="1901102"/>
            <a:ext cx="3462340" cy="67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41F47-041E-DF41-6E46-2F6CC17A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4301" cy="523221"/>
          </a:xfrm>
        </p:spPr>
        <p:txBody>
          <a:bodyPr>
            <a:normAutofit fontScale="90000"/>
          </a:bodyPr>
          <a:lstStyle/>
          <a:p>
            <a:r>
              <a:rPr lang="de-DE" dirty="0"/>
              <a:t>Was ist ChatGPT?</a:t>
            </a:r>
          </a:p>
        </p:txBody>
      </p:sp>
      <p:pic>
        <p:nvPicPr>
          <p:cNvPr id="4" name="Onlinemedien 3" title="ChatGPT in 3 Minuten erklärt">
            <a:hlinkClick r:id="" action="ppaction://media"/>
            <a:extLst>
              <a:ext uri="{FF2B5EF4-FFF2-40B4-BE49-F238E27FC236}">
                <a16:creationId xmlns:a16="http://schemas.microsoft.com/office/drawing/2014/main" id="{3CB53DE4-B357-EA6C-648C-6BE21D4C808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09485" y="1081825"/>
            <a:ext cx="8669998" cy="489888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D1F3763-4CAC-CFF7-9FA8-0511ED4DEAD2}"/>
              </a:ext>
            </a:extLst>
          </p:cNvPr>
          <p:cNvSpPr txBox="1"/>
          <p:nvPr/>
        </p:nvSpPr>
        <p:spPr>
          <a:xfrm>
            <a:off x="6218858" y="5932941"/>
            <a:ext cx="2894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https://www.youtube.com/watch?v=_fYUaTA9dTI</a:t>
            </a:r>
          </a:p>
          <a:p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E9C8163-B36C-1BC7-ED25-DE1886FBDC18}"/>
              </a:ext>
            </a:extLst>
          </p:cNvPr>
          <p:cNvSpPr txBox="1"/>
          <p:nvPr/>
        </p:nvSpPr>
        <p:spPr>
          <a:xfrm>
            <a:off x="9079483" y="2330936"/>
            <a:ext cx="2962265" cy="2343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Arbeitsauftrag: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Macht euch bitte Notizen dazu, wie ChatGPT funktioniert.</a:t>
            </a:r>
          </a:p>
        </p:txBody>
      </p:sp>
    </p:spTree>
    <p:extLst>
      <p:ext uri="{BB962C8B-B14F-4D97-AF65-F5344CB8AC3E}">
        <p14:creationId xmlns:p14="http://schemas.microsoft.com/office/powerpoint/2010/main" val="424956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F3CD0-0512-732B-6C82-62959E34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3687"/>
            <a:ext cx="10515600" cy="555901"/>
          </a:xfrm>
        </p:spPr>
        <p:txBody>
          <a:bodyPr>
            <a:normAutofit fontScale="90000"/>
          </a:bodyPr>
          <a:lstStyle/>
          <a:p>
            <a:r>
              <a:rPr lang="de-DE" dirty="0"/>
              <a:t>Training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A11AED-31A0-6BCC-3CB6-A42E7089F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66" y="2250380"/>
            <a:ext cx="9637643" cy="546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4000" dirty="0"/>
              <a:t> Umgang mit Fragen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14ACB75-07E7-AF7C-1DD8-08D1F3548CE5}"/>
              </a:ext>
            </a:extLst>
          </p:cNvPr>
          <p:cNvSpPr/>
          <p:nvPr/>
        </p:nvSpPr>
        <p:spPr>
          <a:xfrm>
            <a:off x="609600" y="1032598"/>
            <a:ext cx="1726096" cy="914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Input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0B648B2-674E-706C-DA1F-12370563D640}"/>
              </a:ext>
            </a:extLst>
          </p:cNvPr>
          <p:cNvSpPr/>
          <p:nvPr/>
        </p:nvSpPr>
        <p:spPr>
          <a:xfrm>
            <a:off x="3533001" y="1032598"/>
            <a:ext cx="2036225" cy="914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KI kann Zusammenhänge erschließen</a:t>
            </a:r>
            <a:endParaRPr lang="de-DE" sz="1050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3F7308C8-AC86-BD38-F333-32B4DABBD9E8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335696" y="1489798"/>
            <a:ext cx="11973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9011B545-E165-A1EC-0B0E-A520009551A2}"/>
              </a:ext>
            </a:extLst>
          </p:cNvPr>
          <p:cNvSpPr/>
          <p:nvPr/>
        </p:nvSpPr>
        <p:spPr>
          <a:xfrm>
            <a:off x="6766531" y="1032598"/>
            <a:ext cx="1785732" cy="914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Korrektur durch Menschen</a:t>
            </a:r>
          </a:p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35B0949-22D2-550A-0971-78F718E464BE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5569226" y="1489798"/>
            <a:ext cx="11973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B83B776C-C057-E0EB-B566-8F50DF5E5BD8}"/>
              </a:ext>
            </a:extLst>
          </p:cNvPr>
          <p:cNvSpPr/>
          <p:nvPr/>
        </p:nvSpPr>
        <p:spPr>
          <a:xfrm>
            <a:off x="9545647" y="1032598"/>
            <a:ext cx="2133599" cy="914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„Sprachverständnis“ der KI wird besser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932C7127-28C9-DE77-65E3-02F0D159C6E4}"/>
              </a:ext>
            </a:extLst>
          </p:cNvPr>
          <p:cNvCxnSpPr>
            <a:cxnSpLocks/>
            <a:stCxn id="10" idx="3"/>
            <a:endCxn id="13" idx="1"/>
          </p:cNvCxnSpPr>
          <p:nvPr/>
        </p:nvCxnSpPr>
        <p:spPr>
          <a:xfrm>
            <a:off x="8552263" y="1489798"/>
            <a:ext cx="99338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333248A3-A90B-53E8-0741-ABFF106C229D}"/>
              </a:ext>
            </a:extLst>
          </p:cNvPr>
          <p:cNvSpPr/>
          <p:nvPr/>
        </p:nvSpPr>
        <p:spPr>
          <a:xfrm>
            <a:off x="609600" y="2922790"/>
            <a:ext cx="2189922" cy="90777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Einteilen in Token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CD24432-25FF-B18C-9F68-52BDB348EFBE}"/>
              </a:ext>
            </a:extLst>
          </p:cNvPr>
          <p:cNvSpPr/>
          <p:nvPr/>
        </p:nvSpPr>
        <p:spPr>
          <a:xfrm>
            <a:off x="3544957" y="2922790"/>
            <a:ext cx="1823974" cy="90777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Position &amp; Zusammenhang berechnen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D6BFB039-07D7-D30C-4BDA-68F069AB57E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2799522" y="3376677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F405270C-717F-57DD-B8CE-85A71E7D91E5}"/>
              </a:ext>
            </a:extLst>
          </p:cNvPr>
          <p:cNvSpPr/>
          <p:nvPr/>
        </p:nvSpPr>
        <p:spPr>
          <a:xfrm>
            <a:off x="6213471" y="2922790"/>
            <a:ext cx="5465775" cy="90777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Schlüsselwörter, Anweisungen &amp; Bedeutungen werden erkannt</a:t>
            </a:r>
          </a:p>
          <a:p>
            <a:pPr algn="ctr"/>
            <a:endParaRPr lang="de-DE" sz="1600" dirty="0">
              <a:solidFill>
                <a:schemeClr val="tx1"/>
              </a:solidFill>
            </a:endParaRPr>
          </a:p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E565B299-09FC-0580-AF7B-A930BA5CEA82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>
            <a:off x="5368931" y="3376677"/>
            <a:ext cx="84454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0DBABD2B-0FA3-9BCA-B232-AB669256CDF2}"/>
              </a:ext>
            </a:extLst>
          </p:cNvPr>
          <p:cNvSpPr txBox="1"/>
          <p:nvPr/>
        </p:nvSpPr>
        <p:spPr>
          <a:xfrm>
            <a:off x="609600" y="4190343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Generieren einer Antwort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66779A7-B6AD-F551-11F3-4295F05F4FC5}"/>
              </a:ext>
            </a:extLst>
          </p:cNvPr>
          <p:cNvSpPr/>
          <p:nvPr/>
        </p:nvSpPr>
        <p:spPr>
          <a:xfrm>
            <a:off x="609600" y="4923675"/>
            <a:ext cx="2113722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Basis: 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Trainingsdaten &amp; Eingabe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67CDDED-7163-6048-69AF-65547A47CF31}"/>
              </a:ext>
            </a:extLst>
          </p:cNvPr>
          <p:cNvSpPr/>
          <p:nvPr/>
        </p:nvSpPr>
        <p:spPr>
          <a:xfrm>
            <a:off x="3623049" y="4923675"/>
            <a:ext cx="1946177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Errechnen der wahrscheinlichsten Antwort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EB29976A-81F3-8705-C05F-65651FD3AC96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2723322" y="5380875"/>
            <a:ext cx="8997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Grafik 29" descr="Dokument mit einfarbiger Füllung">
            <a:extLst>
              <a:ext uri="{FF2B5EF4-FFF2-40B4-BE49-F238E27FC236}">
                <a16:creationId xmlns:a16="http://schemas.microsoft.com/office/drawing/2014/main" id="{1C264721-D0B6-2EC7-12D1-AA3ED811D3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215782" y="1374292"/>
            <a:ext cx="541579" cy="541579"/>
          </a:xfrm>
          <a:prstGeom prst="rect">
            <a:avLst/>
          </a:prstGeom>
        </p:spPr>
      </p:pic>
      <p:pic>
        <p:nvPicPr>
          <p:cNvPr id="41" name="Grafik 40" descr="Puzzle mit einfarbiger Füllung">
            <a:extLst>
              <a:ext uri="{FF2B5EF4-FFF2-40B4-BE49-F238E27FC236}">
                <a16:creationId xmlns:a16="http://schemas.microsoft.com/office/drawing/2014/main" id="{0072393B-48E5-237B-9F76-37901AF0EE6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2838131">
            <a:off x="1882924" y="3252595"/>
            <a:ext cx="607943" cy="607943"/>
          </a:xfrm>
          <a:prstGeom prst="rect">
            <a:avLst/>
          </a:prstGeom>
        </p:spPr>
      </p:pic>
      <p:pic>
        <p:nvPicPr>
          <p:cNvPr id="44" name="Grafik 43" descr="Puzzle mit einfarbiger Füllung">
            <a:extLst>
              <a:ext uri="{FF2B5EF4-FFF2-40B4-BE49-F238E27FC236}">
                <a16:creationId xmlns:a16="http://schemas.microsoft.com/office/drawing/2014/main" id="{2D23C1C6-6671-FBB2-5A6C-2D41B15F66E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3631202">
            <a:off x="724188" y="3254864"/>
            <a:ext cx="607943" cy="607943"/>
          </a:xfrm>
          <a:prstGeom prst="rect">
            <a:avLst/>
          </a:prstGeom>
        </p:spPr>
      </p:pic>
      <p:pic>
        <p:nvPicPr>
          <p:cNvPr id="45" name="Grafik 44" descr="Puzzle mit einfarbiger Füllung">
            <a:extLst>
              <a:ext uri="{FF2B5EF4-FFF2-40B4-BE49-F238E27FC236}">
                <a16:creationId xmlns:a16="http://schemas.microsoft.com/office/drawing/2014/main" id="{6179729A-141D-F273-46B6-034ADB7D748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8709468">
            <a:off x="1298714" y="3226835"/>
            <a:ext cx="607943" cy="607943"/>
          </a:xfrm>
          <a:prstGeom prst="rect">
            <a:avLst/>
          </a:prstGeom>
        </p:spPr>
      </p:pic>
      <p:sp>
        <p:nvSpPr>
          <p:cNvPr id="68" name="Rechteck 67">
            <a:extLst>
              <a:ext uri="{FF2B5EF4-FFF2-40B4-BE49-F238E27FC236}">
                <a16:creationId xmlns:a16="http://schemas.microsoft.com/office/drawing/2014/main" id="{4D4435F3-FBD7-1F1E-87C5-B3976704F0DC}"/>
              </a:ext>
            </a:extLst>
          </p:cNvPr>
          <p:cNvSpPr/>
          <p:nvPr/>
        </p:nvSpPr>
        <p:spPr>
          <a:xfrm>
            <a:off x="6570621" y="3518406"/>
            <a:ext cx="529389" cy="2068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Bank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BD0A8DC5-FD76-BDA0-CEC9-DDEA89302021}"/>
              </a:ext>
            </a:extLst>
          </p:cNvPr>
          <p:cNvSpPr/>
          <p:nvPr/>
        </p:nvSpPr>
        <p:spPr>
          <a:xfrm>
            <a:off x="7166632" y="3518406"/>
            <a:ext cx="529389" cy="2068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mit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ED907A13-B155-FA2A-CAD7-315C7F795FAA}"/>
              </a:ext>
            </a:extLst>
          </p:cNvPr>
          <p:cNvSpPr/>
          <p:nvPr/>
        </p:nvSpPr>
        <p:spPr>
          <a:xfrm>
            <a:off x="7762643" y="3518406"/>
            <a:ext cx="529389" cy="2068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Geld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6D97A55D-2772-9EF3-5086-B029EB8F7FDF}"/>
              </a:ext>
            </a:extLst>
          </p:cNvPr>
          <p:cNvSpPr/>
          <p:nvPr/>
        </p:nvSpPr>
        <p:spPr>
          <a:xfrm>
            <a:off x="8964333" y="3518406"/>
            <a:ext cx="529389" cy="2068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Bank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6C36793D-72C3-6745-50C2-159797A59AE2}"/>
              </a:ext>
            </a:extLst>
          </p:cNvPr>
          <p:cNvSpPr/>
          <p:nvPr/>
        </p:nvSpPr>
        <p:spPr>
          <a:xfrm>
            <a:off x="9560344" y="3518406"/>
            <a:ext cx="529389" cy="2068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im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71123F5B-FBCF-4CF7-A7F6-0F6D8367CB8B}"/>
              </a:ext>
            </a:extLst>
          </p:cNvPr>
          <p:cNvSpPr/>
          <p:nvPr/>
        </p:nvSpPr>
        <p:spPr>
          <a:xfrm>
            <a:off x="10156355" y="3518406"/>
            <a:ext cx="529389" cy="2068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Park</a:t>
            </a:r>
          </a:p>
        </p:txBody>
      </p:sp>
      <p:cxnSp>
        <p:nvCxnSpPr>
          <p:cNvPr id="75" name="Verbinder: gewinkelt 74">
            <a:extLst>
              <a:ext uri="{FF2B5EF4-FFF2-40B4-BE49-F238E27FC236}">
                <a16:creationId xmlns:a16="http://schemas.microsoft.com/office/drawing/2014/main" id="{9BA547A6-6646-C4F4-6583-B32391935F97}"/>
              </a:ext>
            </a:extLst>
          </p:cNvPr>
          <p:cNvCxnSpPr>
            <a:stCxn id="68" idx="0"/>
            <a:endCxn id="70" idx="0"/>
          </p:cNvCxnSpPr>
          <p:nvPr/>
        </p:nvCxnSpPr>
        <p:spPr>
          <a:xfrm rot="5400000" flipH="1" flipV="1">
            <a:off x="7431327" y="2922395"/>
            <a:ext cx="12700" cy="1192022"/>
          </a:xfrm>
          <a:prstGeom prst="bentConnector3">
            <a:avLst>
              <a:gd name="adj1" fmla="val 98797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Verbinder: gewinkelt 76">
            <a:extLst>
              <a:ext uri="{FF2B5EF4-FFF2-40B4-BE49-F238E27FC236}">
                <a16:creationId xmlns:a16="http://schemas.microsoft.com/office/drawing/2014/main" id="{77253BF3-BB87-3172-570D-4F66A690DF90}"/>
              </a:ext>
            </a:extLst>
          </p:cNvPr>
          <p:cNvCxnSpPr>
            <a:stCxn id="71" idx="0"/>
            <a:endCxn id="73" idx="0"/>
          </p:cNvCxnSpPr>
          <p:nvPr/>
        </p:nvCxnSpPr>
        <p:spPr>
          <a:xfrm rot="5400000" flipH="1" flipV="1">
            <a:off x="9825039" y="2922395"/>
            <a:ext cx="12700" cy="1192022"/>
          </a:xfrm>
          <a:prstGeom prst="bentConnector3">
            <a:avLst>
              <a:gd name="adj1" fmla="val 933835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hteck 81">
            <a:extLst>
              <a:ext uri="{FF2B5EF4-FFF2-40B4-BE49-F238E27FC236}">
                <a16:creationId xmlns:a16="http://schemas.microsoft.com/office/drawing/2014/main" id="{066ED960-453C-B905-4E40-1E8BBE9959E6}"/>
              </a:ext>
            </a:extLst>
          </p:cNvPr>
          <p:cNvSpPr/>
          <p:nvPr/>
        </p:nvSpPr>
        <p:spPr>
          <a:xfrm>
            <a:off x="6610414" y="4923676"/>
            <a:ext cx="2846547" cy="9143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Die Hauptstadt von Norwegen ist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E6F9D979-69F1-6E35-2CAE-04B967046C02}"/>
              </a:ext>
            </a:extLst>
          </p:cNvPr>
          <p:cNvSpPr/>
          <p:nvPr/>
        </p:nvSpPr>
        <p:spPr>
          <a:xfrm>
            <a:off x="9456961" y="4930301"/>
            <a:ext cx="2211922" cy="9077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bg1"/>
                </a:solidFill>
              </a:rPr>
              <a:t>Oslo. (99,9%)</a:t>
            </a:r>
          </a:p>
          <a:p>
            <a:r>
              <a:rPr lang="de-DE" sz="1400" dirty="0"/>
              <a:t>Bergen. (0,07%)</a:t>
            </a:r>
          </a:p>
          <a:p>
            <a:r>
              <a:rPr lang="de-DE" sz="1400" dirty="0" err="1"/>
              <a:t>Stravanger</a:t>
            </a:r>
            <a:r>
              <a:rPr lang="de-DE" sz="1400" dirty="0"/>
              <a:t>. (0,05%)</a:t>
            </a:r>
          </a:p>
        </p:txBody>
      </p:sp>
      <p:pic>
        <p:nvPicPr>
          <p:cNvPr id="86" name="Grafik 85" descr="Essende Person mit einfarbiger Füllung">
            <a:extLst>
              <a:ext uri="{FF2B5EF4-FFF2-40B4-BE49-F238E27FC236}">
                <a16:creationId xmlns:a16="http://schemas.microsoft.com/office/drawing/2014/main" id="{E3F1C2F3-9548-FC44-7BAC-7F013EE171D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059345" y="1493358"/>
            <a:ext cx="492918" cy="492918"/>
          </a:xfrm>
          <a:prstGeom prst="rect">
            <a:avLst/>
          </a:prstGeom>
        </p:spPr>
      </p:pic>
      <p:pic>
        <p:nvPicPr>
          <p:cNvPr id="87" name="Grafik 86" descr="Essende Person mit einfarbiger Füllung">
            <a:extLst>
              <a:ext uri="{FF2B5EF4-FFF2-40B4-BE49-F238E27FC236}">
                <a16:creationId xmlns:a16="http://schemas.microsoft.com/office/drawing/2014/main" id="{87507AF5-1EED-C3B5-B0B2-79AAF2352E0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57166" y="1477598"/>
            <a:ext cx="492918" cy="492918"/>
          </a:xfrm>
          <a:prstGeom prst="rect">
            <a:avLst/>
          </a:prstGeom>
        </p:spPr>
      </p:pic>
      <p:pic>
        <p:nvPicPr>
          <p:cNvPr id="88" name="Grafik 87" descr="Essende Person mit einfarbiger Füllung">
            <a:extLst>
              <a:ext uri="{FF2B5EF4-FFF2-40B4-BE49-F238E27FC236}">
                <a16:creationId xmlns:a16="http://schemas.microsoft.com/office/drawing/2014/main" id="{4EB2EF0A-D213-3780-323A-164586175C6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408255" y="1501279"/>
            <a:ext cx="492918" cy="49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6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hrift, weiß, Typografie enthält.&#10;&#10;Automatisch generierte Beschreibung">
            <a:extLst>
              <a:ext uri="{FF2B5EF4-FFF2-40B4-BE49-F238E27FC236}">
                <a16:creationId xmlns:a16="http://schemas.microsoft.com/office/drawing/2014/main" id="{E04F6A2D-47DC-AD1F-FD21-9E3BDAD47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16" y="5844852"/>
            <a:ext cx="5486400" cy="733425"/>
          </a:xfrm>
          <a:prstGeom prst="rect">
            <a:avLst/>
          </a:prstGeom>
        </p:spPr>
      </p:pic>
      <p:pic>
        <p:nvPicPr>
          <p:cNvPr id="5" name="Grafik 4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C8EB3595-9389-CB87-EDD2-88B25AD09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2875">
            <a:off x="295960" y="1108969"/>
            <a:ext cx="4996956" cy="1156108"/>
          </a:xfrm>
          <a:prstGeom prst="rect">
            <a:avLst/>
          </a:prstGeom>
        </p:spPr>
      </p:pic>
      <p:pic>
        <p:nvPicPr>
          <p:cNvPr id="7" name="Grafik 6" descr="Ein Bild, das Text, Screenshot, Schrift, Informationen enthält.&#10;&#10;Automatisch generierte Beschreibung">
            <a:extLst>
              <a:ext uri="{FF2B5EF4-FFF2-40B4-BE49-F238E27FC236}">
                <a16:creationId xmlns:a16="http://schemas.microsoft.com/office/drawing/2014/main" id="{EEBCC4F9-C082-CF29-3009-CF0DA60E8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9671">
            <a:off x="6658189" y="1265255"/>
            <a:ext cx="4572000" cy="1076325"/>
          </a:xfrm>
          <a:prstGeom prst="rect">
            <a:avLst/>
          </a:prstGeom>
        </p:spPr>
      </p:pic>
      <p:pic>
        <p:nvPicPr>
          <p:cNvPr id="9" name="Grafik 8" descr="Ein Bild, das Logo, Symbol, Schrift, Grafiken enthält.&#10;&#10;Automatisch generierte Beschreibung">
            <a:extLst>
              <a:ext uri="{FF2B5EF4-FFF2-40B4-BE49-F238E27FC236}">
                <a16:creationId xmlns:a16="http://schemas.microsoft.com/office/drawing/2014/main" id="{096124C0-004E-DC8D-CA45-B8AEEF63C9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237" y="2638899"/>
            <a:ext cx="1961893" cy="1580202"/>
          </a:xfrm>
          <a:prstGeom prst="rect">
            <a:avLst/>
          </a:prstGeom>
        </p:spPr>
      </p:pic>
      <p:pic>
        <p:nvPicPr>
          <p:cNvPr id="11" name="Grafik 10" descr="Ein Bild, das Text, Schrift, weiß enthält.&#10;&#10;Automatisch generierte Beschreibung">
            <a:extLst>
              <a:ext uri="{FF2B5EF4-FFF2-40B4-BE49-F238E27FC236}">
                <a16:creationId xmlns:a16="http://schemas.microsoft.com/office/drawing/2014/main" id="{F7CF36EF-1069-B214-BF5A-C915308F8E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1" y="5825442"/>
            <a:ext cx="2154718" cy="732763"/>
          </a:xfrm>
          <a:prstGeom prst="rect">
            <a:avLst/>
          </a:prstGeom>
        </p:spPr>
      </p:pic>
      <p:pic>
        <p:nvPicPr>
          <p:cNvPr id="17" name="Grafik 16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0E7617E0-E861-C4C7-E748-5FB9BF4EEE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8889">
            <a:off x="730319" y="4488424"/>
            <a:ext cx="5251826" cy="1564987"/>
          </a:xfrm>
          <a:prstGeom prst="rect">
            <a:avLst/>
          </a:prstGeom>
        </p:spPr>
      </p:pic>
      <p:pic>
        <p:nvPicPr>
          <p:cNvPr id="19" name="Grafik 18" descr="Ein Bild, das Text, Schrift, Screenshot, weiß enthält.&#10;&#10;Automatisch generierte Beschreibung">
            <a:extLst>
              <a:ext uri="{FF2B5EF4-FFF2-40B4-BE49-F238E27FC236}">
                <a16:creationId xmlns:a16="http://schemas.microsoft.com/office/drawing/2014/main" id="{66335AE0-2236-7E7F-A72A-3483E77C87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967" y="4707987"/>
            <a:ext cx="2615725" cy="640282"/>
          </a:xfrm>
          <a:prstGeom prst="rect">
            <a:avLst/>
          </a:prstGeom>
        </p:spPr>
      </p:pic>
      <p:pic>
        <p:nvPicPr>
          <p:cNvPr id="21" name="Grafik 20" descr="Ein Bild, das Text, Screenshot, Schrift, Algebra enthält.&#10;&#10;Automatisch generierte Beschreibung">
            <a:extLst>
              <a:ext uri="{FF2B5EF4-FFF2-40B4-BE49-F238E27FC236}">
                <a16:creationId xmlns:a16="http://schemas.microsoft.com/office/drawing/2014/main" id="{ECA49F0B-CC37-1244-87AD-D5F28E1464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171" y="2744053"/>
            <a:ext cx="3522191" cy="905528"/>
          </a:xfrm>
          <a:prstGeom prst="rect">
            <a:avLst/>
          </a:prstGeom>
        </p:spPr>
      </p:pic>
      <p:pic>
        <p:nvPicPr>
          <p:cNvPr id="23" name="Grafik 22" descr="Ein Bild, das Text, Schrift, weiß, Informationen enthält.&#10;&#10;Automatisch generierte Beschreibung">
            <a:extLst>
              <a:ext uri="{FF2B5EF4-FFF2-40B4-BE49-F238E27FC236}">
                <a16:creationId xmlns:a16="http://schemas.microsoft.com/office/drawing/2014/main" id="{796CE081-DA42-8855-610B-2ED32F541E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4952">
            <a:off x="7765124" y="4280378"/>
            <a:ext cx="4517693" cy="596819"/>
          </a:xfrm>
          <a:prstGeom prst="rect">
            <a:avLst/>
          </a:prstGeom>
        </p:spPr>
      </p:pic>
      <p:pic>
        <p:nvPicPr>
          <p:cNvPr id="27" name="Grafik 26" descr="Ein Bild, das Text, Schrift, weiß, Reihe enthält.&#10;&#10;Automatisch generierte Beschreibung">
            <a:extLst>
              <a:ext uri="{FF2B5EF4-FFF2-40B4-BE49-F238E27FC236}">
                <a16:creationId xmlns:a16="http://schemas.microsoft.com/office/drawing/2014/main" id="{FB83D387-0821-E019-998A-DF083E9676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35" y="118571"/>
            <a:ext cx="5373438" cy="771524"/>
          </a:xfrm>
          <a:prstGeom prst="rect">
            <a:avLst/>
          </a:prstGeom>
        </p:spPr>
      </p:pic>
      <p:pic>
        <p:nvPicPr>
          <p:cNvPr id="29" name="Grafik 28" descr="Ein Bild, das Text, Schrift, Grafiken, weiß enthält.&#10;&#10;Automatisch generierte Beschreibung">
            <a:extLst>
              <a:ext uri="{FF2B5EF4-FFF2-40B4-BE49-F238E27FC236}">
                <a16:creationId xmlns:a16="http://schemas.microsoft.com/office/drawing/2014/main" id="{11AB06EC-FDB3-1776-B337-66C5DED0DC2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241" y="598776"/>
            <a:ext cx="3579759" cy="542720"/>
          </a:xfrm>
          <a:prstGeom prst="rect">
            <a:avLst/>
          </a:prstGeom>
        </p:spPr>
      </p:pic>
      <p:pic>
        <p:nvPicPr>
          <p:cNvPr id="31" name="Grafik 30" descr="Ein Bild, das Text, Schrift, Screenshot, weiß enthält.&#10;&#10;Automatisch generierte Beschreibung">
            <a:extLst>
              <a:ext uri="{FF2B5EF4-FFF2-40B4-BE49-F238E27FC236}">
                <a16:creationId xmlns:a16="http://schemas.microsoft.com/office/drawing/2014/main" id="{3F41E928-6B82-19D1-BC97-5E6AEE4F24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074" y="2636060"/>
            <a:ext cx="3777306" cy="1286292"/>
          </a:xfrm>
          <a:prstGeom prst="rect">
            <a:avLst/>
          </a:prstGeom>
        </p:spPr>
      </p:pic>
      <p:pic>
        <p:nvPicPr>
          <p:cNvPr id="33" name="Grafik 32" descr="Ein Bild, das Text, Schrift, weiß, Typografie enthält.&#10;&#10;Automatisch generierte Beschreibung">
            <a:extLst>
              <a:ext uri="{FF2B5EF4-FFF2-40B4-BE49-F238E27FC236}">
                <a16:creationId xmlns:a16="http://schemas.microsoft.com/office/drawing/2014/main" id="{A57CECD0-769B-830B-3D47-B06F8959BD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458" y="1901102"/>
            <a:ext cx="3462340" cy="671513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BAFC6C4B-5A31-0473-CD47-06D8A640F551}"/>
              </a:ext>
            </a:extLst>
          </p:cNvPr>
          <p:cNvSpPr/>
          <p:nvPr/>
        </p:nvSpPr>
        <p:spPr>
          <a:xfrm rot="20647378">
            <a:off x="-364698" y="702686"/>
            <a:ext cx="6623332" cy="1843712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93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D2DF5-6878-C8FF-73B7-004A898B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Arbeitsauftrag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C8CB17-AB42-1D9E-25A7-C593D8ED0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Lasst euch von ChatGPT erklären, wie ChatGPT funktioniert.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Lasst euch von ChatGPT Vokabeln zu eurem aktuellen Englischthema geben.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Wie hilfreich fandet ihr die Ergebnisse?</a:t>
            </a:r>
          </a:p>
        </p:txBody>
      </p:sp>
    </p:spTree>
    <p:extLst>
      <p:ext uri="{BB962C8B-B14F-4D97-AF65-F5344CB8AC3E}">
        <p14:creationId xmlns:p14="http://schemas.microsoft.com/office/powerpoint/2010/main" val="25269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81272-511E-5FCC-31E5-33629C414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Arbeitsauftrag (ca. </a:t>
            </a:r>
            <a:r>
              <a:rPr lang="de-DE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20</a:t>
            </a:r>
            <a:r>
              <a:rPr lang="de-DE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min)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D2FAC7-E0BD-BAC2-784F-19E0416B5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Partnerarbeit: Recherchiert online, wie man gute Anfragen für ChatGPT formuliert.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Haltet die wichtigsten Regeln (mindestens zwei) auf Moderationskarten fest und testet sie in ChatGPT.</a:t>
            </a:r>
          </a:p>
          <a:p>
            <a:pPr marL="0" indent="0">
              <a:buNone/>
            </a:pP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1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Breitbild</PresentationFormat>
  <Paragraphs>40</Paragraphs>
  <Slides>6</Slides>
  <Notes>3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 Light</vt:lpstr>
      <vt:lpstr>Office</vt:lpstr>
      <vt:lpstr>PowerPoint-Präsentation</vt:lpstr>
      <vt:lpstr>Was ist ChatGPT?</vt:lpstr>
      <vt:lpstr>Training</vt:lpstr>
      <vt:lpstr>PowerPoint-Präsentation</vt:lpstr>
      <vt:lpstr>Arbeitsauftrag</vt:lpstr>
      <vt:lpstr>Arbeitsauftrag (ca. 20 min)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Josephine  Lechtermann</dc:creator>
  <cp:lastModifiedBy>PinLab</cp:lastModifiedBy>
  <cp:revision>14</cp:revision>
  <dcterms:created xsi:type="dcterms:W3CDTF">2023-12-19T09:13:18Z</dcterms:created>
  <dcterms:modified xsi:type="dcterms:W3CDTF">2024-01-23T09:33:03Z</dcterms:modified>
</cp:coreProperties>
</file>