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2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49261" y="476146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3636000"/>
            <a:ext cx="504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6320350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191562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3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4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Folie in Ursprungsform 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bringen über Menu: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Zurücksetzen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Wechsel des Folienlayouts </a:t>
              </a:r>
              <a:br>
                <a:rPr lang="de-DE" sz="1200">
                  <a:solidFill>
                    <a:srgbClr val="555555"/>
                  </a:solidFill>
                </a:rPr>
              </a:br>
              <a:r>
                <a:rPr lang="de-DE" sz="1200">
                  <a:solidFill>
                    <a:srgbClr val="555555"/>
                  </a:solidFill>
                </a:rPr>
                <a:t>im Menü über: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Layout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>
                  <a:solidFill>
                    <a:srgbClr val="555555"/>
                  </a:solidFill>
                </a:rPr>
                <a:t>Hilfslinien anzeigen über Menu: </a:t>
              </a:r>
              <a:endParaRPr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Ansicht &gt; Anzeigen &gt; </a:t>
              </a:r>
              <a:r>
                <a:rPr lang="de-DE" sz="1200">
                  <a:solidFill>
                    <a:srgbClr val="555555"/>
                  </a:solidFill>
                </a:rPr>
                <a:t>Haken</a:t>
              </a:r>
              <a:r>
                <a:rPr lang="de-DE" sz="1200" b="1">
                  <a:solidFill>
                    <a:srgbClr val="555555"/>
                  </a:solidFill>
                </a:rPr>
                <a:t> </a:t>
              </a:r>
              <a:r>
                <a:rPr lang="de-DE" sz="1200">
                  <a:solidFill>
                    <a:srgbClr val="555555"/>
                  </a:solidFill>
                </a:rPr>
                <a:t>bei</a:t>
              </a:r>
              <a:r>
                <a:rPr lang="de-DE" sz="1200" b="1">
                  <a:solidFill>
                    <a:srgbClr val="555555"/>
                  </a:solidFill>
                </a:rPr>
                <a:t> Führungslinien </a:t>
              </a:r>
              <a:r>
                <a:rPr lang="de-DE" sz="1200">
                  <a:solidFill>
                    <a:srgbClr val="555555"/>
                  </a:solidFill>
                </a:rPr>
                <a:t>setzen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</p:txBody>
        </p:sp>
        <p:grpSp>
          <p:nvGrpSpPr>
            <p:cNvPr id="15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6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erhöhen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17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18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Wechsel der Textebene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im Menü über: </a:t>
                </a:r>
                <a:br>
                  <a:rPr lang="de-DE" sz="1200">
                    <a:solidFill>
                      <a:srgbClr val="555555"/>
                    </a:solidFill>
                  </a:rPr>
                </a:br>
                <a:r>
                  <a:rPr lang="de-DE" sz="1200" b="1">
                    <a:solidFill>
                      <a:srgbClr val="555555"/>
                    </a:solidFill>
                  </a:rPr>
                  <a:t>Start &gt; Absatz &gt; Listenebene erhöhen/verringern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pic>
            <p:nvPicPr>
              <p:cNvPr id="19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7788">
                <a:defRPr/>
              </a:pPr>
              <a:r>
                <a:rPr lang="de-DE" sz="1200">
                  <a:solidFill>
                    <a:srgbClr val="555555"/>
                  </a:solidFill>
                </a:rPr>
                <a:t>Fußzeile anpassen: </a:t>
              </a:r>
              <a:r>
                <a:rPr lang="de-DE" sz="1200" b="1">
                  <a:solidFill>
                    <a:srgbClr val="555555"/>
                  </a:solidFill>
                </a:rPr>
                <a:t>Einfügen &gt; Text &gt; Kopf- und Fußzeile</a:t>
              </a:r>
              <a:endParaRPr>
                <a:solidFill>
                  <a:srgbClr val="555555"/>
                </a:solidFill>
              </a:endParaRPr>
            </a:p>
          </p:txBody>
        </p:sp>
      </p:grpSp>
      <p:pic>
        <p:nvPicPr>
          <p:cNvPr id="22" name="Grafik 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3" name="Grafik 7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klein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pPr>
              <a:defRPr/>
            </a:pPr>
            <a:r>
              <a:rPr lang="de-DE"/>
              <a:t>Headline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3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952000"/>
            <a:ext cx="468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4289346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drei 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6320350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4191562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Folie in Ursprungsform 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bringen über Menu: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Zurücksetzen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Wechsel des Folienlayouts </a:t>
              </a:r>
              <a:br>
                <a:rPr lang="de-DE" sz="1200">
                  <a:solidFill>
                    <a:srgbClr val="555555"/>
                  </a:solidFill>
                </a:rPr>
              </a:br>
              <a:r>
                <a:rPr lang="de-DE" sz="1200">
                  <a:solidFill>
                    <a:srgbClr val="555555"/>
                  </a:solidFill>
                </a:rPr>
                <a:t>im Menü über: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Layout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>
                  <a:solidFill>
                    <a:srgbClr val="555555"/>
                  </a:solidFill>
                </a:rPr>
                <a:t>Hilfslinien anzeigen über Menu: </a:t>
              </a:r>
              <a:endParaRPr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Ansicht &gt; Anzeigen &gt; </a:t>
              </a:r>
              <a:r>
                <a:rPr lang="de-DE" sz="1200">
                  <a:solidFill>
                    <a:srgbClr val="555555"/>
                  </a:solidFill>
                </a:rPr>
                <a:t>Haken</a:t>
              </a:r>
              <a:r>
                <a:rPr lang="de-DE" sz="1200" b="1">
                  <a:solidFill>
                    <a:srgbClr val="555555"/>
                  </a:solidFill>
                </a:rPr>
                <a:t> </a:t>
              </a:r>
              <a:r>
                <a:rPr lang="de-DE" sz="1200">
                  <a:solidFill>
                    <a:srgbClr val="555555"/>
                  </a:solidFill>
                </a:rPr>
                <a:t>bei</a:t>
              </a:r>
              <a:r>
                <a:rPr lang="de-DE" sz="1200" b="1">
                  <a:solidFill>
                    <a:srgbClr val="555555"/>
                  </a:solidFill>
                </a:rPr>
                <a:t> Führungslinien </a:t>
              </a:r>
              <a:r>
                <a:rPr lang="de-DE" sz="1200">
                  <a:solidFill>
                    <a:srgbClr val="555555"/>
                  </a:solidFill>
                </a:rPr>
                <a:t>setzen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</p:txBody>
        </p:sp>
        <p:grpSp>
          <p:nvGrpSpPr>
            <p:cNvPr id="1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erhöhen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1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1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Wechsel der Textebene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im Menü über: </a:t>
                </a:r>
                <a:br>
                  <a:rPr lang="de-DE" sz="1200">
                    <a:solidFill>
                      <a:srgbClr val="555555"/>
                    </a:solidFill>
                  </a:rPr>
                </a:br>
                <a:r>
                  <a:rPr lang="de-DE" sz="1200" b="1">
                    <a:solidFill>
                      <a:srgbClr val="555555"/>
                    </a:solidFill>
                  </a:rPr>
                  <a:t>Start &gt; Absatz &gt; Listenebene erhöhen/verringern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pic>
            <p:nvPicPr>
              <p:cNvPr id="20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7788">
                <a:defRPr/>
              </a:pPr>
              <a:r>
                <a:rPr lang="de-DE" sz="1200">
                  <a:solidFill>
                    <a:srgbClr val="555555"/>
                  </a:solidFill>
                </a:rPr>
                <a:t>Fußzeile anpassen: </a:t>
              </a:r>
              <a:r>
                <a:rPr lang="de-DE" sz="1200" b="1">
                  <a:solidFill>
                    <a:srgbClr val="555555"/>
                  </a:solidFill>
                </a:rPr>
                <a:t>Einfügen &gt; Text &gt; Kopf- und Fußzeile</a:t>
              </a:r>
              <a:endParaRPr>
                <a:solidFill>
                  <a:srgbClr val="555555"/>
                </a:solidFill>
              </a:endParaRPr>
            </a:p>
          </p:txBody>
        </p: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  <p:pic>
        <p:nvPicPr>
          <p:cNvPr id="25" name="Picture 2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 userDrawn="1"/>
        </p:nvPicPr>
        <p:blipFill>
          <a:blip r:embed="rId6"/>
          <a:stretch/>
        </p:blipFill>
        <p:spPr bwMode="auto">
          <a:xfrm>
            <a:off x="2966064" y="653080"/>
            <a:ext cx="1465893" cy="549871"/>
          </a:xfrm>
          <a:prstGeom prst="rect">
            <a:avLst/>
          </a:prstGeom>
          <a:noFill/>
        </p:spPr>
      </p:pic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4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268000"/>
            <a:ext cx="450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br>
              <a:rPr lang="de-DE"/>
            </a:br>
            <a:r>
              <a:rPr lang="de-DE"/>
              <a:t>als Zweizeiler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2091629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558651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ganzen vier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5449535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Präsentationstitel</a:t>
            </a:r>
            <a:endParaRPr/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23" hasCustomPrompt="1"/>
          </p:nvPr>
        </p:nvSpPr>
        <p:spPr bwMode="auto">
          <a:xfrm>
            <a:off x="0" y="3024000"/>
            <a:ext cx="4191562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5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Folie in Ursprungsform 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bringen über Menu: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Zurücksetzen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Wechsel des Folienlayouts </a:t>
              </a:r>
              <a:br>
                <a:rPr lang="de-DE" sz="1200">
                  <a:solidFill>
                    <a:srgbClr val="555555"/>
                  </a:solidFill>
                </a:rPr>
              </a:br>
              <a:r>
                <a:rPr lang="de-DE" sz="1200">
                  <a:solidFill>
                    <a:srgbClr val="555555"/>
                  </a:solidFill>
                </a:rPr>
                <a:t>im Menü über: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Layout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>
                  <a:solidFill>
                    <a:srgbClr val="555555"/>
                  </a:solidFill>
                </a:rPr>
                <a:t>Hilfslinien anzeigen über Menu: </a:t>
              </a:r>
              <a:endParaRPr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Ansicht &gt; Anzeigen &gt; </a:t>
              </a:r>
              <a:r>
                <a:rPr lang="de-DE" sz="1200">
                  <a:solidFill>
                    <a:srgbClr val="555555"/>
                  </a:solidFill>
                </a:rPr>
                <a:t>Haken</a:t>
              </a:r>
              <a:r>
                <a:rPr lang="de-DE" sz="1200" b="1">
                  <a:solidFill>
                    <a:srgbClr val="555555"/>
                  </a:solidFill>
                </a:rPr>
                <a:t> </a:t>
              </a:r>
              <a:r>
                <a:rPr lang="de-DE" sz="1200">
                  <a:solidFill>
                    <a:srgbClr val="555555"/>
                  </a:solidFill>
                </a:rPr>
                <a:t>bei</a:t>
              </a:r>
              <a:r>
                <a:rPr lang="de-DE" sz="1200" b="1">
                  <a:solidFill>
                    <a:srgbClr val="555555"/>
                  </a:solidFill>
                </a:rPr>
                <a:t> Führungslinien </a:t>
              </a:r>
              <a:r>
                <a:rPr lang="de-DE" sz="1200">
                  <a:solidFill>
                    <a:srgbClr val="555555"/>
                  </a:solidFill>
                </a:rPr>
                <a:t>setzen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</p:txBody>
        </p:sp>
        <p:grpSp>
          <p:nvGrpSpPr>
            <p:cNvPr id="17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erhöhen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19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20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Wechsel der Textebene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im Menü über: </a:t>
                </a:r>
                <a:br>
                  <a:rPr lang="de-DE" sz="1200">
                    <a:solidFill>
                      <a:srgbClr val="555555"/>
                    </a:solidFill>
                  </a:rPr>
                </a:br>
                <a:r>
                  <a:rPr lang="de-DE" sz="1200" b="1">
                    <a:solidFill>
                      <a:srgbClr val="555555"/>
                    </a:solidFill>
                  </a:rPr>
                  <a:t>Start &gt; Absatz &gt; Listenebene erhöhen/verringern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pic>
            <p:nvPicPr>
              <p:cNvPr id="21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7788">
                <a:defRPr/>
              </a:pPr>
              <a:r>
                <a:rPr lang="de-DE" sz="1200">
                  <a:solidFill>
                    <a:srgbClr val="555555"/>
                  </a:solidFill>
                </a:rPr>
                <a:t>Fußzeile anpassen: </a:t>
              </a:r>
              <a:r>
                <a:rPr lang="de-DE" sz="1200" b="1">
                  <a:solidFill>
                    <a:srgbClr val="555555"/>
                  </a:solidFill>
                </a:rPr>
                <a:t>Einfügen &gt; Text &gt; Kopf- und Fußzeile</a:t>
              </a:r>
              <a:endParaRPr>
                <a:solidFill>
                  <a:srgbClr val="555555"/>
                </a:solidFill>
              </a:endParaRPr>
            </a:p>
          </p:txBody>
        </p: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Headline 1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60044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2" hasCustomPrompt="1"/>
          </p:nvPr>
        </p:nvSpPr>
        <p:spPr bwMode="auto">
          <a:xfrm>
            <a:off x="449260" y="2124575"/>
            <a:ext cx="8243888" cy="40761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2-spaltig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Text/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ildplatzhalt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20" hasCustomPrompt="1"/>
          </p:nvPr>
        </p:nvSpPr>
        <p:spPr bwMode="auto"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lang="de-DE"/>
              <a:t>Bildunterschrift</a:t>
            </a:r>
            <a:endParaRPr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kurz // 2x Inah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kurz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4679950" y="2581846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Folie in Ursprungsform 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bringen über Menu: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Zurücksetzen</a:t>
              </a:r>
              <a:endParaRPr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r>
                <a:rPr lang="de-DE" sz="1200">
                  <a:solidFill>
                    <a:srgbClr val="555555"/>
                  </a:solidFill>
                </a:rPr>
                <a:t>Wechsel des Folienlayouts </a:t>
              </a:r>
              <a:br>
                <a:rPr lang="de-DE" sz="1200">
                  <a:solidFill>
                    <a:srgbClr val="555555"/>
                  </a:solidFill>
                </a:rPr>
              </a:br>
              <a:r>
                <a:rPr lang="de-DE" sz="1200">
                  <a:solidFill>
                    <a:srgbClr val="555555"/>
                  </a:solidFill>
                </a:rPr>
                <a:t>im Menü über: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Start &gt; Folien &gt; Layout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>
                  <a:solidFill>
                    <a:srgbClr val="555555"/>
                  </a:solidFill>
                </a:rPr>
                <a:t>Hilfslinien anzeigen über Menu: </a:t>
              </a:r>
              <a:endParaRPr>
                <a:solidFill>
                  <a:srgbClr val="555555"/>
                </a:solidFill>
              </a:endParaRPr>
            </a:p>
            <a:p>
              <a:pPr defTabSz="2871412">
                <a:defRPr/>
              </a:pPr>
              <a:r>
                <a:rPr lang="de-DE" sz="1200" b="1">
                  <a:solidFill>
                    <a:srgbClr val="555555"/>
                  </a:solidFill>
                </a:rPr>
                <a:t>Ansicht &gt; Anzeigen &gt; </a:t>
              </a:r>
              <a:r>
                <a:rPr lang="de-DE" sz="1200">
                  <a:solidFill>
                    <a:srgbClr val="555555"/>
                  </a:solidFill>
                </a:rPr>
                <a:t>Haken</a:t>
              </a:r>
              <a:r>
                <a:rPr lang="de-DE" sz="1200" b="1">
                  <a:solidFill>
                    <a:srgbClr val="555555"/>
                  </a:solidFill>
                </a:rPr>
                <a:t> </a:t>
              </a:r>
              <a:r>
                <a:rPr lang="de-DE" sz="1200">
                  <a:solidFill>
                    <a:srgbClr val="555555"/>
                  </a:solidFill>
                </a:rPr>
                <a:t>bei</a:t>
              </a:r>
              <a:r>
                <a:rPr lang="de-DE" sz="1200" b="1">
                  <a:solidFill>
                    <a:srgbClr val="555555"/>
                  </a:solidFill>
                </a:rPr>
                <a:t> Führungslinien </a:t>
              </a:r>
              <a:r>
                <a:rPr lang="de-DE" sz="1200">
                  <a:solidFill>
                    <a:srgbClr val="555555"/>
                  </a:solidFill>
                </a:rPr>
                <a:t>setzen</a:t>
              </a:r>
              <a:endParaRPr>
                <a:solidFill>
                  <a:srgbClr val="555555"/>
                </a:solidFill>
              </a:endParaRPr>
            </a:p>
            <a:p>
              <a:pPr defTabSz="2517235">
                <a:defRPr/>
              </a:pPr>
              <a:endParaRPr lang="de-DE" sz="1200" b="1">
                <a:solidFill>
                  <a:srgbClr val="555555"/>
                </a:solidFill>
              </a:endParaRPr>
            </a:p>
            <a:p>
              <a:pPr>
                <a:defRPr/>
              </a:pPr>
              <a:endParaRPr lang="de-DE" sz="1200" b="1">
                <a:solidFill>
                  <a:srgbClr val="555555"/>
                </a:solidFill>
              </a:endParaRPr>
            </a:p>
          </p:txBody>
        </p:sp>
        <p:grpSp>
          <p:nvGrpSpPr>
            <p:cNvPr id="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erhöhen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Listenebene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000" b="1">
                    <a:solidFill>
                      <a:srgbClr val="555555"/>
                    </a:solidFill>
                  </a:rPr>
                  <a:t>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sp>
            <p:nvSpPr>
              <p:cNvPr id="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Wechsel der Textebene</a:t>
                </a:r>
                <a:endParaRPr>
                  <a:solidFill>
                    <a:srgbClr val="555555"/>
                  </a:solidFill>
                </a:endParaRPr>
              </a:p>
              <a:p>
                <a:pPr defTabSz="2517235">
                  <a:defRPr/>
                </a:pPr>
                <a:r>
                  <a:rPr lang="de-DE" sz="1200">
                    <a:solidFill>
                      <a:srgbClr val="555555"/>
                    </a:solidFill>
                  </a:rPr>
                  <a:t>im Menü über: </a:t>
                </a:r>
                <a:br>
                  <a:rPr lang="de-DE" sz="1200">
                    <a:solidFill>
                      <a:srgbClr val="555555"/>
                    </a:solidFill>
                  </a:rPr>
                </a:br>
                <a:r>
                  <a:rPr lang="de-DE" sz="1200" b="1">
                    <a:solidFill>
                      <a:srgbClr val="555555"/>
                    </a:solidFill>
                  </a:rPr>
                  <a:t>Start &gt; Absatz &gt; Listenebene erhöhen/verringern</a:t>
                </a:r>
                <a:endParaRPr>
                  <a:solidFill>
                    <a:srgbClr val="555555"/>
                  </a:solidFill>
                </a:endParaRPr>
              </a:p>
            </p:txBody>
          </p:sp>
          <p:pic>
            <p:nvPicPr>
              <p:cNvPr id="10" name="Bild // Listenebene verringern"/>
              <p:cNvPicPr>
                <a:picLocks noChangeAspect="1"/>
              </p:cNvPicPr>
              <p:nvPr userDrawn="1"/>
            </p:nvPicPr>
            <p:blipFill>
              <a:blip r:embed="rId1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Bild // Listenebene erhöhen"/>
              <p:cNvPicPr>
                <a:picLocks noChangeAspect="1"/>
              </p:cNvPicPr>
              <p:nvPr userDrawn="1"/>
            </p:nvPicPr>
            <p:blipFill>
              <a:blip r:embed="rId1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7788">
                <a:defRPr/>
              </a:pPr>
              <a:r>
                <a:rPr lang="de-DE" sz="1200">
                  <a:solidFill>
                    <a:srgbClr val="555555"/>
                  </a:solidFill>
                </a:rPr>
                <a:t>Fußzeile anpassen: </a:t>
              </a:r>
              <a:r>
                <a:rPr lang="de-DE" sz="1200" b="1">
                  <a:solidFill>
                    <a:srgbClr val="555555"/>
                  </a:solidFill>
                </a:rPr>
                <a:t>Einfügen &gt; Text &gt; Kopf- und Fußzeile</a:t>
              </a:r>
              <a:endParaRPr>
                <a:solidFill>
                  <a:srgbClr val="555555"/>
                </a:solidFill>
              </a:endParaRPr>
            </a:p>
          </p:txBody>
        </p:sp>
      </p:grpSp>
      <p:sp>
        <p:nvSpPr>
          <p:cNvPr id="13" name="Hintergrundnetz"/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 extrusionOk="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1200" b="0" i="0" cap="none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9pPr>
          </a:lstStyle>
          <a:p>
            <a:pPr>
              <a:defRPr/>
            </a:pPr>
            <a:r>
              <a:rPr lang="de-DE">
                <a:solidFill>
                  <a:srgbClr val="00205B"/>
                </a:solidFill>
              </a:rPr>
              <a:t>Name Referent*in</a:t>
            </a:r>
            <a:endParaRPr/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‹Nr.›</a:t>
            </a:fld>
            <a:endParaRPr lang="de-DE" sz="1800">
              <a:solidFill>
                <a:srgbClr val="00205B"/>
              </a:solidFill>
            </a:endParaRPr>
          </a:p>
        </p:txBody>
      </p:sp>
      <p:sp>
        <p:nvSpPr>
          <p:cNvPr id="18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555555"/>
              </a:solidFill>
            </a:endParaRPr>
          </a:p>
        </p:txBody>
      </p:sp>
      <p:sp>
        <p:nvSpPr>
          <p:cNvPr id="19" name="Vertikaler Textplatzhalter 2"/>
          <p:cNvSpPr>
            <a:spLocks noAdjustHandles="1"/>
          </p:cNvSpPr>
          <p:nvPr userDrawn="1"/>
        </p:nvSpPr>
        <p:spPr bwMode="auto">
          <a:xfrm>
            <a:off x="6795236" y="457244"/>
            <a:ext cx="1932636" cy="187872"/>
          </a:xfrm>
          <a:prstGeom prst="rect">
            <a:avLst/>
          </a:prstGeom>
          <a:solidFill>
            <a:schemeClr val="accent6"/>
          </a:solidFill>
        </p:spPr>
        <p:txBody>
          <a:bodyPr vert="horz" wrap="square" lIns="36000" tIns="0" rIns="36000" bIns="0" numCol="1" spcCol="234000">
            <a:spAutoFit/>
          </a:bodyPr>
          <a:lstStyle>
            <a:lvl1pPr marL="0" indent="0" algn="r" defTabSz="685800">
              <a:lnSpc>
                <a:spcPts val="1600"/>
              </a:lnSpc>
              <a:spcBef>
                <a:spcPts val="0"/>
              </a:spcBef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800">
              <a:lnSpc>
                <a:spcPts val="1600"/>
              </a:lnSpc>
              <a:spcBef>
                <a:spcPts val="0"/>
              </a:spcBef>
              <a:buSzPct val="70000"/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solidFill>
                  <a:prstClr val="white"/>
                </a:solidFill>
              </a:rPr>
              <a:t>Data Science und Big Data </a:t>
            </a:r>
            <a:endParaRPr>
              <a:solidFill>
                <a:prstClr val="white"/>
              </a:solidFill>
            </a:endParaRPr>
          </a:p>
        </p:txBody>
      </p:sp>
      <p:sp>
        <p:nvSpPr>
          <p:cNvPr id="20" name="Vertikaler Textplatzhalter 2"/>
          <p:cNvSpPr>
            <a:spLocks noAdjustHandles="1"/>
          </p:cNvSpPr>
          <p:nvPr userDrawn="1"/>
        </p:nvSpPr>
        <p:spPr bwMode="auto">
          <a:xfrm>
            <a:off x="7669322" y="689282"/>
            <a:ext cx="1058550" cy="187872"/>
          </a:xfrm>
          <a:prstGeom prst="rect">
            <a:avLst/>
          </a:prstGeom>
          <a:solidFill>
            <a:schemeClr val="accent6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 defTabSz="685800">
              <a:lnSpc>
                <a:spcPts val="1600"/>
              </a:lnSpc>
              <a:spcBef>
                <a:spcPts val="0"/>
              </a:spcBef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r" defTabSz="685800">
              <a:lnSpc>
                <a:spcPts val="1600"/>
              </a:lnSpc>
              <a:spcBef>
                <a:spcPts val="0"/>
              </a:spcBef>
              <a:buSzPct val="70000"/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r" defTabSz="685800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None/>
              <a:defRPr sz="1200" b="1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solidFill>
                  <a:prstClr val="white"/>
                </a:solidFill>
              </a:rPr>
              <a:t>In der schule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marL="0" indent="0" algn="l" defTabSz="685800">
        <a:lnSpc>
          <a:spcPct val="93000"/>
        </a:lnSpc>
        <a:spcBef>
          <a:spcPts val="0"/>
        </a:spcBef>
        <a:buFont typeface="Arial"/>
        <a:buNone/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>
        <a:lnSpc>
          <a:spcPct val="100000"/>
        </a:lnSpc>
        <a:spcBef>
          <a:spcPts val="0"/>
        </a:spcBef>
        <a:buSzPct val="70000"/>
        <a:buFont typeface="Wingdings 2"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"/>
        <a:defRPr sz="2000" b="1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>
        <a:lnSpc>
          <a:spcPct val="104000"/>
        </a:lnSpc>
        <a:spcBef>
          <a:spcPts val="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C0BC624C-2554-4659-A1D8-66347873820C}" type="slidenum">
              <a:rPr lang="de-DE">
                <a:solidFill>
                  <a:srgbClr val="00205B"/>
                </a:solidFill>
              </a:rPr>
              <a:t>1</a:t>
            </a:fld>
            <a:endParaRPr lang="de-DE" sz="1800">
              <a:solidFill>
                <a:srgbClr val="00205B"/>
              </a:solidFill>
            </a:endParaRPr>
          </a:p>
        </p:txBody>
      </p:sp>
      <p:grpSp>
        <p:nvGrpSpPr>
          <p:cNvPr id="5" name="Gruppieren 30"/>
          <p:cNvGrpSpPr/>
          <p:nvPr/>
        </p:nvGrpSpPr>
        <p:grpSpPr bwMode="auto">
          <a:xfrm>
            <a:off x="6285188" y="3212976"/>
            <a:ext cx="1665514" cy="1665514"/>
            <a:chOff x="7478487" y="3099670"/>
            <a:chExt cx="1665514" cy="1665514"/>
          </a:xfrm>
        </p:grpSpPr>
        <p:pic>
          <p:nvPicPr>
            <p:cNvPr id="6" name="Grafik 19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70"/>
              <a:ext cx="1665514" cy="1665514"/>
            </a:xfrm>
            <a:prstGeom prst="rect">
              <a:avLst/>
            </a:prstGeom>
          </p:spPr>
        </p:pic>
        <p:pic>
          <p:nvPicPr>
            <p:cNvPr id="7" name="Grafik 2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2" y="3490789"/>
              <a:ext cx="1326243" cy="488000"/>
            </a:xfrm>
            <a:prstGeom prst="rect">
              <a:avLst/>
            </a:prstGeom>
          </p:spPr>
        </p:pic>
      </p:grpSp>
      <p:sp>
        <p:nvSpPr>
          <p:cNvPr id="8" name="Vertikaler Textplatzhalter 5"/>
          <p:cNvSpPr/>
          <p:nvPr/>
        </p:nvSpPr>
        <p:spPr bwMode="auto">
          <a:xfrm>
            <a:off x="0" y="5076000"/>
            <a:ext cx="7520152" cy="6447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 dirty="0" smtClean="0">
                <a:solidFill>
                  <a:prstClr val="white"/>
                </a:solidFill>
              </a:rPr>
              <a:t>Daten explorieren</a:t>
            </a:r>
            <a:endParaRPr dirty="0">
              <a:solidFill>
                <a:prstClr val="white"/>
              </a:solidFill>
            </a:endParaRPr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10" y="1302498"/>
            <a:ext cx="2040102" cy="3104990"/>
          </a:xfrm>
          <a:prstGeom prst="rect">
            <a:avLst/>
          </a:prstGeom>
        </p:spPr>
      </p:pic>
      <p:pic>
        <p:nvPicPr>
          <p:cNvPr id="10" name="Grafik 17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78">
            <a:off x="4172197" y="2712152"/>
            <a:ext cx="2105247" cy="1536911"/>
          </a:xfrm>
          <a:prstGeom prst="rect">
            <a:avLst/>
          </a:prstGeom>
        </p:spPr>
      </p:pic>
      <p:pic>
        <p:nvPicPr>
          <p:cNvPr id="11" name="Picture 4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pic>
        <p:nvPicPr>
          <p:cNvPr id="12" name="Grafik 11" descr="C:\Users\Podworny\AppData\Local\Microsoft\Windows\INetCache\Content.Word\Lupe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817" y="656827"/>
            <a:ext cx="2673127" cy="1880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" y="1684454"/>
            <a:ext cx="8915713" cy="4303834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chemeClr val="accent6"/>
                </a:solidFill>
              </a:rPr>
              <a:t>Nun komplexer: </a:t>
            </a:r>
            <a:r>
              <a:rPr lang="de-DE" dirty="0" smtClean="0">
                <a:solidFill>
                  <a:schemeClr val="accent6"/>
                </a:solidFill>
              </a:rPr>
              <a:t>ÖPNV App </a:t>
            </a:r>
            <a:r>
              <a:rPr lang="de-DE" dirty="0">
                <a:solidFill>
                  <a:schemeClr val="accent6"/>
                </a:solidFill>
              </a:rPr>
              <a:t>vs. </a:t>
            </a:r>
            <a:r>
              <a:rPr lang="de-DE" dirty="0" smtClean="0">
                <a:solidFill>
                  <a:schemeClr val="accent6"/>
                </a:solidFill>
              </a:rPr>
              <a:t>Nachrichten App</a:t>
            </a:r>
            <a:endParaRPr sz="2800" dirty="0"/>
          </a:p>
        </p:txBody>
      </p:sp>
      <p:sp>
        <p:nvSpPr>
          <p:cNvPr id="6" name="Rechteck 22"/>
          <p:cNvSpPr/>
          <p:nvPr/>
        </p:nvSpPr>
        <p:spPr bwMode="auto">
          <a:xfrm>
            <a:off x="1835579" y="1914508"/>
            <a:ext cx="1656301" cy="722404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9" name="Textfeld 25"/>
          <p:cNvSpPr/>
          <p:nvPr/>
        </p:nvSpPr>
        <p:spPr bwMode="auto">
          <a:xfrm>
            <a:off x="3585325" y="19448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 smtClean="0">
                <a:solidFill>
                  <a:srgbClr val="555555"/>
                </a:solidFill>
              </a:rPr>
              <a:t>39 %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0" name="Textfeld 26"/>
          <p:cNvSpPr/>
          <p:nvPr/>
        </p:nvSpPr>
        <p:spPr bwMode="auto">
          <a:xfrm>
            <a:off x="3482573" y="367080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 smtClean="0">
                <a:solidFill>
                  <a:srgbClr val="555555"/>
                </a:solidFill>
              </a:rPr>
              <a:t>18 %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1" name="Textfeld 27"/>
          <p:cNvSpPr/>
          <p:nvPr/>
        </p:nvSpPr>
        <p:spPr bwMode="auto">
          <a:xfrm>
            <a:off x="4719092" y="19145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 smtClean="0">
                <a:solidFill>
                  <a:srgbClr val="555555"/>
                </a:solidFill>
              </a:rPr>
              <a:t>11%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2" name="Textfeld 28"/>
          <p:cNvSpPr/>
          <p:nvPr/>
        </p:nvSpPr>
        <p:spPr bwMode="auto">
          <a:xfrm>
            <a:off x="166480" y="5475284"/>
            <a:ext cx="341884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>
                <a:solidFill>
                  <a:srgbClr val="555555"/>
                </a:solidFill>
              </a:rPr>
              <a:t>Inwieweit lassen sich zwischen der Snapchat-Nutzung und der Facebook-Nutzung verschiedene Schülergruppen identifizieren?</a:t>
            </a:r>
            <a:endParaRPr>
              <a:solidFill>
                <a:srgbClr val="555555"/>
              </a:solidFill>
            </a:endParaRPr>
          </a:p>
        </p:txBody>
      </p:sp>
      <p:sp>
        <p:nvSpPr>
          <p:cNvPr id="13" name="Rechteck 22"/>
          <p:cNvSpPr/>
          <p:nvPr/>
        </p:nvSpPr>
        <p:spPr bwMode="auto">
          <a:xfrm>
            <a:off x="1826272" y="3717031"/>
            <a:ext cx="1656301" cy="768937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4" name="Rechteck 22"/>
          <p:cNvSpPr/>
          <p:nvPr/>
        </p:nvSpPr>
        <p:spPr bwMode="auto">
          <a:xfrm>
            <a:off x="5726937" y="1918922"/>
            <a:ext cx="1534284" cy="821494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5" name="Rechteck 22"/>
          <p:cNvSpPr/>
          <p:nvPr/>
        </p:nvSpPr>
        <p:spPr bwMode="auto">
          <a:xfrm>
            <a:off x="8028384" y="3430122"/>
            <a:ext cx="991993" cy="286910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6" name="Rechteck 22"/>
          <p:cNvSpPr/>
          <p:nvPr/>
        </p:nvSpPr>
        <p:spPr bwMode="auto">
          <a:xfrm>
            <a:off x="1826271" y="2656453"/>
            <a:ext cx="1656301" cy="1060577"/>
          </a:xfrm>
          <a:prstGeom prst="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7" name="Textfeld 26"/>
          <p:cNvSpPr/>
          <p:nvPr/>
        </p:nvSpPr>
        <p:spPr bwMode="auto">
          <a:xfrm>
            <a:off x="3576017" y="264721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 smtClean="0">
                <a:solidFill>
                  <a:srgbClr val="555555"/>
                </a:solidFill>
              </a:rPr>
              <a:t>20 %</a:t>
            </a:r>
            <a:endParaRPr dirty="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3" grpId="0" animBg="1"/>
      <p:bldP spid="14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ÖPNV App vs. Nachrichten App</a:t>
            </a:r>
            <a:endParaRPr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800" b="0" dirty="0"/>
              <a:t>Es bietet sich an, drei Kategorien aufzumachen  </a:t>
            </a:r>
            <a:endParaRPr sz="1800" dirty="0"/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/>
              <a:t>Kaum Nutzung: seltener, nie</a:t>
            </a:r>
            <a:endParaRPr sz="1800" dirty="0"/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/>
              <a:t>Mittlere Nutzung: </a:t>
            </a:r>
            <a:r>
              <a:rPr lang="de-DE" sz="1800" b="0" dirty="0" smtClean="0"/>
              <a:t>einmal im Monat, einmal </a:t>
            </a:r>
            <a:r>
              <a:rPr lang="de-DE" sz="1800" b="0" dirty="0"/>
              <a:t>in 14 Tagen, einmal pro Woche</a:t>
            </a:r>
            <a:endParaRPr sz="1800" dirty="0"/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/>
              <a:t>Häufige Nutzung: mehrmals pro Woche, täglich</a:t>
            </a:r>
            <a:endParaRPr sz="1800" dirty="0"/>
          </a:p>
          <a:p>
            <a:pPr>
              <a:defRPr/>
            </a:pPr>
            <a:endParaRPr lang="de-DE" sz="1800" b="0" dirty="0"/>
          </a:p>
          <a:p>
            <a:pPr>
              <a:defRPr/>
            </a:pPr>
            <a:r>
              <a:rPr lang="de-DE" sz="1800" b="0" dirty="0"/>
              <a:t>Betrachtet man die Graphik fällt auf, dass es im Wesentlichen </a:t>
            </a:r>
            <a:r>
              <a:rPr lang="de-DE" sz="1800" b="0" dirty="0" smtClean="0"/>
              <a:t>vier </a:t>
            </a:r>
            <a:r>
              <a:rPr lang="de-DE" sz="1800" b="0" dirty="0"/>
              <a:t>Gruppen in diesem Datensatz gibt:</a:t>
            </a:r>
            <a:endParaRPr sz="1800" dirty="0"/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 smtClean="0"/>
              <a:t>Eine kleine </a:t>
            </a:r>
            <a:r>
              <a:rPr lang="de-DE" sz="1800" b="0" dirty="0"/>
              <a:t>Gruppe die sowohl </a:t>
            </a:r>
            <a:r>
              <a:rPr lang="de-DE" sz="1800" b="0" dirty="0" smtClean="0"/>
              <a:t>die Nachrichten App </a:t>
            </a:r>
            <a:r>
              <a:rPr lang="de-DE" sz="1800" b="0" dirty="0"/>
              <a:t>als auch </a:t>
            </a:r>
            <a:r>
              <a:rPr lang="de-DE" sz="1800" b="0" dirty="0" smtClean="0"/>
              <a:t>die ÖPNV App </a:t>
            </a:r>
            <a:r>
              <a:rPr lang="de-DE" sz="1800" b="0" dirty="0"/>
              <a:t>kaum nutzt (hier bieten sich nun Zellenprozente an, siehe </a:t>
            </a:r>
            <a:r>
              <a:rPr lang="de-DE" sz="1800" b="0" dirty="0" smtClean="0"/>
              <a:t>Folie 9): ca. 11 % </a:t>
            </a:r>
            <a:r>
              <a:rPr lang="de-DE" sz="1800" b="0" dirty="0"/>
              <a:t>der Befragten nutzen sowohl </a:t>
            </a:r>
            <a:r>
              <a:rPr lang="de-DE" sz="1800" b="0" dirty="0" smtClean="0"/>
              <a:t>die ÖPNV App </a:t>
            </a:r>
            <a:r>
              <a:rPr lang="de-DE" sz="1800" b="0" dirty="0"/>
              <a:t>als auch </a:t>
            </a:r>
            <a:r>
              <a:rPr lang="de-DE" sz="1800" b="0" dirty="0" smtClean="0"/>
              <a:t>die Nachrichten App </a:t>
            </a:r>
            <a:r>
              <a:rPr lang="de-DE" sz="1800" b="0" dirty="0"/>
              <a:t>kaum</a:t>
            </a:r>
            <a:endParaRPr sz="1800" dirty="0"/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/>
              <a:t>Eine Gruppe, </a:t>
            </a:r>
            <a:r>
              <a:rPr lang="de-DE" sz="1800" b="0" dirty="0" smtClean="0"/>
              <a:t>die die ÖPNV App </a:t>
            </a:r>
            <a:r>
              <a:rPr lang="de-DE" sz="1800" b="0" dirty="0"/>
              <a:t>kaum </a:t>
            </a:r>
            <a:r>
              <a:rPr lang="de-DE" sz="1800" b="0" dirty="0" smtClean="0"/>
              <a:t>und die Nachrichten App </a:t>
            </a:r>
            <a:r>
              <a:rPr lang="de-DE" sz="1800" b="0" dirty="0"/>
              <a:t>häufig nutzt: </a:t>
            </a:r>
            <a:r>
              <a:rPr lang="de-DE" sz="1800" b="0" dirty="0" smtClean="0"/>
              <a:t>39 % </a:t>
            </a:r>
            <a:r>
              <a:rPr lang="de-DE" sz="1800" b="0" dirty="0"/>
              <a:t>der Befragten nutzen kaum </a:t>
            </a:r>
            <a:r>
              <a:rPr lang="de-DE" sz="1800" b="0" dirty="0" smtClean="0"/>
              <a:t>die ÖPNV App, </a:t>
            </a:r>
            <a:r>
              <a:rPr lang="de-DE" sz="1800" b="0" dirty="0"/>
              <a:t>aber </a:t>
            </a:r>
            <a:r>
              <a:rPr lang="de-DE" sz="1800" b="0" dirty="0" smtClean="0"/>
              <a:t>häufig die Nachrichten App </a:t>
            </a:r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 smtClean="0"/>
              <a:t>Eine Gruppe, die mittleres Nutzungsverhalten bei der ÖPNV App zeigt und häufige Nutzung einer Nachrichten App: ca. 20 %</a:t>
            </a:r>
          </a:p>
          <a:p>
            <a:pPr marL="342900" lvl="0" indent="-342900">
              <a:buFont typeface="Wingdings"/>
              <a:buChar char="§"/>
              <a:defRPr/>
            </a:pPr>
            <a:r>
              <a:rPr lang="de-DE" sz="1800" b="0" dirty="0" smtClean="0"/>
              <a:t>Eine Gruppe</a:t>
            </a:r>
            <a:r>
              <a:rPr lang="de-DE" sz="1800" b="0" dirty="0"/>
              <a:t>, die sowohl </a:t>
            </a:r>
            <a:r>
              <a:rPr lang="de-DE" sz="1800" b="0" dirty="0" smtClean="0"/>
              <a:t>die Nachrichten App </a:t>
            </a:r>
            <a:r>
              <a:rPr lang="de-DE" sz="1800" b="0" dirty="0"/>
              <a:t>als auch </a:t>
            </a:r>
            <a:r>
              <a:rPr lang="de-DE" sz="1800" b="0" dirty="0" smtClean="0"/>
              <a:t>die ÖPNV App </a:t>
            </a:r>
            <a:r>
              <a:rPr lang="de-DE" sz="1800" b="0" dirty="0"/>
              <a:t>häufig nutzt: </a:t>
            </a:r>
            <a:r>
              <a:rPr lang="de-DE" sz="1800" b="0" dirty="0" smtClean="0"/>
              <a:t>ca. 18% </a:t>
            </a:r>
            <a:r>
              <a:rPr lang="de-DE" sz="1800" b="0" dirty="0"/>
              <a:t>der Befragten</a:t>
            </a:r>
            <a:endParaRPr sz="1800" dirty="0"/>
          </a:p>
          <a:p>
            <a:pPr>
              <a:buFont typeface="Wingdings"/>
              <a:buChar char="§"/>
              <a:defRPr/>
            </a:pPr>
            <a:endParaRPr lang="de-DE" sz="1600" b="0" dirty="0"/>
          </a:p>
          <a:p>
            <a:pPr>
              <a:defRPr/>
            </a:pPr>
            <a:endParaRPr lang="de-DE" b="0"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Arbeitsphase &amp; Hausaufgabe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dirty="0"/>
              <a:t>Eigene Fragestellungen explorieren!</a:t>
            </a:r>
            <a:endParaRPr dirty="0"/>
          </a:p>
          <a:p>
            <a:pPr>
              <a:buFont typeface="Wingdings"/>
              <a:buChar char="§"/>
              <a:defRPr/>
            </a:pPr>
            <a:endParaRPr lang="de-DE" b="0" dirty="0"/>
          </a:p>
          <a:p>
            <a:pPr>
              <a:buFont typeface="Wingdings"/>
              <a:buChar char="§"/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Bedenke: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b="0" dirty="0"/>
              <a:t>Welche Merkmale brauche ich dafür?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DE" b="0" dirty="0"/>
              <a:t>Auf welche Achsen würdest Du die Merkmale legen? Begründe.</a:t>
            </a:r>
            <a:endParaRPr dirty="0"/>
          </a:p>
          <a:p>
            <a:pPr>
              <a:defRPr/>
            </a:pPr>
            <a:endParaRPr lang="de-DE" sz="1600" b="0" dirty="0"/>
          </a:p>
          <a:p>
            <a:pPr>
              <a:defRPr/>
            </a:pPr>
            <a:endParaRPr lang="de-DE" b="0" dirty="0"/>
          </a:p>
          <a:p>
            <a:pPr>
              <a:defRPr/>
            </a:pPr>
            <a:r>
              <a:rPr lang="de-DE" b="0" dirty="0"/>
              <a:t> Die Hilfekarten können dir bei der Exploration helfen!</a:t>
            </a:r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0" y="1162453"/>
            <a:ext cx="8243886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Hausaufgaben </a:t>
            </a:r>
            <a:r>
              <a:rPr lang="de-DE" sz="3600" dirty="0" smtClean="0">
                <a:solidFill>
                  <a:schemeClr val="accent6"/>
                </a:solidFill>
              </a:rPr>
              <a:t>pro Gruppe</a:t>
            </a:r>
            <a:endParaRPr lang="de-DE" sz="3600" dirty="0">
              <a:solidFill>
                <a:schemeClr val="accent6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48" y="1918445"/>
            <a:ext cx="8563141" cy="42823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dirty="0">
                <a:latin typeface="+mn-lt"/>
              </a:rPr>
              <a:t>Fragestellungen explorieren, Hypothesen prüfen und Zusammenhänge untersuchen!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r>
              <a:rPr lang="de-DE" dirty="0">
                <a:latin typeface="+mn-lt"/>
              </a:rPr>
              <a:t>1. </a:t>
            </a:r>
            <a:r>
              <a:rPr lang="de-DE" b="1" dirty="0" smtClean="0">
                <a:latin typeface="+mn-lt"/>
              </a:rPr>
              <a:t>Such Dir eine Fragestellung aus, die Du letzte Stunde notiert hast und untersuche sie!</a:t>
            </a:r>
            <a:endParaRPr b="1" dirty="0" smtClean="0">
              <a:latin typeface="+mn-lt"/>
            </a:endParaRPr>
          </a:p>
          <a:p>
            <a:pPr>
              <a:defRPr/>
            </a:pPr>
            <a:r>
              <a:rPr b="0" dirty="0" err="1" smtClean="0">
                <a:latin typeface="+mn-lt"/>
              </a:rPr>
              <a:t>Welche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Variablen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im</a:t>
            </a:r>
            <a:r>
              <a:rPr b="0" dirty="0" smtClean="0">
                <a:latin typeface="+mn-lt"/>
              </a:rPr>
              <a:t> JIM-</a:t>
            </a:r>
            <a:r>
              <a:rPr b="0" dirty="0" err="1" smtClean="0">
                <a:latin typeface="+mn-lt"/>
              </a:rPr>
              <a:t>Datensatz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musst</a:t>
            </a:r>
            <a:r>
              <a:rPr b="0" dirty="0" smtClean="0">
                <a:latin typeface="+mn-lt"/>
              </a:rPr>
              <a:t> du </a:t>
            </a:r>
            <a:r>
              <a:rPr b="0" dirty="0" err="1" smtClean="0">
                <a:latin typeface="+mn-lt"/>
              </a:rPr>
              <a:t>untersuchen</a:t>
            </a:r>
            <a:r>
              <a:rPr b="0" dirty="0" smtClean="0">
                <a:latin typeface="+mn-lt"/>
              </a:rPr>
              <a:t>?</a:t>
            </a:r>
          </a:p>
          <a:p>
            <a:pPr>
              <a:defRPr/>
            </a:pPr>
            <a:r>
              <a:rPr b="0" dirty="0" err="1" smtClean="0">
                <a:latin typeface="+mn-lt"/>
              </a:rPr>
              <a:t>Nutze</a:t>
            </a:r>
            <a:r>
              <a:rPr b="0" dirty="0" smtClean="0">
                <a:latin typeface="+mn-lt"/>
              </a:rPr>
              <a:t> die </a:t>
            </a:r>
            <a:r>
              <a:rPr b="0" dirty="0" err="1" smtClean="0">
                <a:latin typeface="+mn-lt"/>
              </a:rPr>
              <a:t>dir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vorliegenden</a:t>
            </a:r>
            <a:r>
              <a:rPr b="0" dirty="0" smtClean="0">
                <a:latin typeface="+mn-lt"/>
              </a:rPr>
              <a:t> JIM-</a:t>
            </a:r>
            <a:r>
              <a:rPr b="0" dirty="0" err="1" smtClean="0">
                <a:latin typeface="+mn-lt"/>
              </a:rPr>
              <a:t>Daten</a:t>
            </a:r>
            <a:r>
              <a:rPr b="0" dirty="0" smtClean="0">
                <a:latin typeface="+mn-lt"/>
              </a:rPr>
              <a:t>, um </a:t>
            </a:r>
            <a:r>
              <a:rPr lang="de-DE" b="0" dirty="0" smtClean="0">
                <a:latin typeface="+mn-lt"/>
              </a:rPr>
              <a:t>die Frage zu beantworten!</a:t>
            </a:r>
            <a:endParaRPr b="0" dirty="0" smtClean="0">
              <a:latin typeface="+mn-lt"/>
            </a:endParaRPr>
          </a:p>
          <a:p>
            <a:pPr>
              <a:defRPr/>
            </a:pPr>
            <a:r>
              <a:rPr b="0" dirty="0" err="1" smtClean="0">
                <a:latin typeface="+mn-lt"/>
              </a:rPr>
              <a:t>Nutze</a:t>
            </a:r>
            <a:r>
              <a:rPr b="0" dirty="0" smtClean="0">
                <a:latin typeface="+mn-lt"/>
              </a:rPr>
              <a:t> die </a:t>
            </a:r>
            <a:r>
              <a:rPr b="0" dirty="0" err="1" smtClean="0">
                <a:latin typeface="+mn-lt"/>
              </a:rPr>
              <a:t>Daten</a:t>
            </a:r>
            <a:r>
              <a:rPr b="0" dirty="0" smtClean="0">
                <a:latin typeface="+mn-lt"/>
              </a:rPr>
              <a:t>, um </a:t>
            </a:r>
            <a:r>
              <a:rPr b="0" dirty="0" err="1" smtClean="0">
                <a:latin typeface="+mn-lt"/>
              </a:rPr>
              <a:t>eine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präzise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Aussage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zu</a:t>
            </a:r>
            <a:r>
              <a:rPr b="0" dirty="0" smtClean="0">
                <a:latin typeface="+mn-lt"/>
              </a:rPr>
              <a:t> </a:t>
            </a:r>
            <a:r>
              <a:rPr b="0" dirty="0" err="1" smtClean="0">
                <a:latin typeface="+mn-lt"/>
              </a:rPr>
              <a:t>formulieren</a:t>
            </a:r>
            <a:r>
              <a:rPr b="0" dirty="0" smtClean="0">
                <a:latin typeface="+mn-lt"/>
              </a:rPr>
              <a:t>!</a:t>
            </a:r>
          </a:p>
          <a:p>
            <a:pPr>
              <a:defRPr/>
            </a:pPr>
            <a:endParaRPr lang="de-DE" dirty="0" smtClean="0">
              <a:latin typeface="+mn-lt"/>
            </a:endParaRPr>
          </a:p>
          <a:p>
            <a:pPr>
              <a:defRPr/>
            </a:pPr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/>
              <a:t>Such Dir </a:t>
            </a:r>
            <a:r>
              <a:rPr lang="de-DE" dirty="0" smtClean="0"/>
              <a:t>eine zweite </a:t>
            </a:r>
            <a:r>
              <a:rPr lang="de-DE" dirty="0"/>
              <a:t>Fragestellung aus, die Du letzte Stunde notiert hast und untersuche sie!</a:t>
            </a:r>
          </a:p>
          <a:p>
            <a:pPr>
              <a:defRPr/>
            </a:pPr>
            <a:r>
              <a:rPr lang="de-DE" b="0" dirty="0"/>
              <a:t>Welche Variablen im JIM-Datensatz musst du untersuchen?</a:t>
            </a:r>
          </a:p>
          <a:p>
            <a:pPr>
              <a:defRPr/>
            </a:pPr>
            <a:r>
              <a:rPr lang="de-DE" b="0" dirty="0"/>
              <a:t>Nutze die dir vorliegenden JIM-Daten, um die Frage zu beantworten!</a:t>
            </a:r>
          </a:p>
          <a:p>
            <a:pPr>
              <a:defRPr/>
            </a:pPr>
            <a:r>
              <a:rPr lang="de-DE" b="0" dirty="0"/>
              <a:t>Nutze die Daten, um eine präzise Aussage zu formulieren!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buFont typeface="Wingdings"/>
              <a:buChar char="§"/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endParaRPr lang="de-DE" dirty="0">
              <a:latin typeface="+mn-lt"/>
            </a:endParaRPr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49" y="1918446"/>
            <a:ext cx="8242297" cy="4282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Verteilungsvergleiche in CODAP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/>
              <a:t> Inwiefern unterscheiden sich die Schülerinnen und Schüler hinsichtlich der Anzahl ihrer Apps auf dem Smartphone/Tablet? </a:t>
            </a:r>
            <a:endParaRPr/>
          </a:p>
          <a:p>
            <a:pPr>
              <a:buFont typeface="Wingdings"/>
              <a:buChar char="§"/>
              <a:defRPr/>
            </a:pPr>
            <a:endParaRPr lang="de-DE" sz="1600" b="0"/>
          </a:p>
          <a:p>
            <a:pPr>
              <a:defRPr/>
            </a:pPr>
            <a:endParaRPr lang="de-DE" b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7" name="Grafik 8"/>
          <p:cNvPicPr/>
          <p:nvPr/>
        </p:nvPicPr>
        <p:blipFill>
          <a:blip r:embed="rId2"/>
          <a:stretch/>
        </p:blipFill>
        <p:spPr bwMode="auto">
          <a:xfrm>
            <a:off x="602111" y="2559767"/>
            <a:ext cx="7939775" cy="36355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Hierarchisierung von Daten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/>
              <a:t> Drei Variablen untersuchen: z.B. inwiefern unterscheiden sich die Schülerinnen und Schüler in den einzelnen Altersstufen hinsichtlich der Anzahl ihrer Kontakte auf dem Smartphone?</a:t>
            </a:r>
            <a:endParaRPr/>
          </a:p>
          <a:p>
            <a:pPr>
              <a:buFont typeface="Wingdings"/>
              <a:buChar char="§"/>
              <a:defRPr/>
            </a:pPr>
            <a:endParaRPr lang="de-DE" sz="1600" b="0"/>
          </a:p>
          <a:p>
            <a:pPr>
              <a:defRPr/>
            </a:pPr>
            <a:endParaRPr lang="de-DE" b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7" name="Grafik 7"/>
          <p:cNvPicPr/>
          <p:nvPr/>
        </p:nvPicPr>
        <p:blipFill>
          <a:blip r:embed="rId2"/>
          <a:stretch/>
        </p:blipFill>
        <p:spPr bwMode="auto">
          <a:xfrm>
            <a:off x="2123728" y="2708920"/>
            <a:ext cx="5131122" cy="34918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Ein kurzer Input: Statistische Auswertungen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 smtClean="0"/>
              <a:t>„Ist eher bei den Jungen oder bei den Mädchen ein </a:t>
            </a:r>
            <a:r>
              <a:rPr lang="de-DE" dirty="0" err="1" smtClean="0"/>
              <a:t>Wearable</a:t>
            </a:r>
            <a:r>
              <a:rPr lang="de-DE" dirty="0" smtClean="0"/>
              <a:t> zu Hause vorhanden?“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 smtClean="0">
                <a:solidFill>
                  <a:schemeClr val="accent6"/>
                </a:solidFill>
              </a:rPr>
              <a:t>Wearable</a:t>
            </a:r>
            <a:r>
              <a:rPr lang="de-DE" sz="3600" dirty="0" smtClean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6" name="Rechteck 7"/>
          <p:cNvSpPr/>
          <p:nvPr/>
        </p:nvSpPr>
        <p:spPr bwMode="auto">
          <a:xfrm>
            <a:off x="449262" y="1918447"/>
            <a:ext cx="3324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7" name="Rechteck 8"/>
          <p:cNvSpPr/>
          <p:nvPr/>
        </p:nvSpPr>
        <p:spPr bwMode="auto">
          <a:xfrm>
            <a:off x="449261" y="4019520"/>
            <a:ext cx="3324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55555"/>
                </a:solidFill>
              </a:rPr>
              <a:t>Wie kann man eine solche (oder ähnliche Fragestellung) in CODAP explorieren?</a:t>
            </a:r>
            <a:endParaRPr dirty="0">
              <a:solidFill>
                <a:srgbClr val="555555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1902086"/>
            <a:ext cx="4032448" cy="4054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451399"/>
            <a:ext cx="5991225" cy="3590925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6" name="Rechteck 11"/>
          <p:cNvSpPr/>
          <p:nvPr/>
        </p:nvSpPr>
        <p:spPr bwMode="auto">
          <a:xfrm>
            <a:off x="449261" y="1805068"/>
            <a:ext cx="772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sp>
        <p:nvSpPr>
          <p:cNvPr id="8" name="Textfeld 13"/>
          <p:cNvSpPr/>
          <p:nvPr/>
        </p:nvSpPr>
        <p:spPr bwMode="auto">
          <a:xfrm>
            <a:off x="4196210" y="4982083"/>
            <a:ext cx="47296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555555"/>
                </a:solidFill>
              </a:rPr>
              <a:t>Bei den Jungen ist tendenziell eher ein 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r>
              <a:rPr lang="de-DE" dirty="0" smtClean="0">
                <a:solidFill>
                  <a:srgbClr val="555555"/>
                </a:solidFill>
              </a:rPr>
              <a:t> zu Hause vorhanden, denn dies ist bei 68 % der Jungen der Fall und nur 49 % der Mädchen haben einen 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r>
              <a:rPr lang="de-DE" dirty="0" smtClean="0">
                <a:solidFill>
                  <a:srgbClr val="555555"/>
                </a:solidFill>
              </a:rPr>
              <a:t> zu Hause </a:t>
            </a:r>
            <a:r>
              <a:rPr lang="de-DE" dirty="0">
                <a:solidFill>
                  <a:srgbClr val="555555"/>
                </a:solidFill>
              </a:rPr>
              <a:t>(bzw. </a:t>
            </a:r>
            <a:r>
              <a:rPr lang="de-DE" dirty="0" smtClean="0">
                <a:solidFill>
                  <a:srgbClr val="555555"/>
                </a:solidFill>
              </a:rPr>
              <a:t>32 % </a:t>
            </a:r>
            <a:r>
              <a:rPr lang="de-DE" dirty="0">
                <a:solidFill>
                  <a:srgbClr val="555555"/>
                </a:solidFill>
              </a:rPr>
              <a:t>der Jungen und </a:t>
            </a:r>
            <a:r>
              <a:rPr lang="de-DE" dirty="0" smtClean="0">
                <a:solidFill>
                  <a:srgbClr val="555555"/>
                </a:solidFill>
              </a:rPr>
              <a:t>51 % </a:t>
            </a:r>
            <a:r>
              <a:rPr lang="de-DE" dirty="0">
                <a:solidFill>
                  <a:srgbClr val="555555"/>
                </a:solidFill>
              </a:rPr>
              <a:t>der Mädchen </a:t>
            </a:r>
            <a:r>
              <a:rPr lang="de-DE" dirty="0" smtClean="0">
                <a:solidFill>
                  <a:srgbClr val="555555"/>
                </a:solidFill>
              </a:rPr>
              <a:t>haben keinen 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r>
              <a:rPr lang="de-DE" dirty="0" smtClean="0">
                <a:solidFill>
                  <a:srgbClr val="555555"/>
                </a:solidFill>
              </a:rPr>
              <a:t> zu Hause).</a:t>
            </a:r>
            <a:endParaRPr dirty="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21" y="2302025"/>
            <a:ext cx="6096000" cy="3524250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6" name="Rechteck 8"/>
          <p:cNvSpPr/>
          <p:nvPr/>
        </p:nvSpPr>
        <p:spPr bwMode="auto">
          <a:xfrm>
            <a:off x="671021" y="1616169"/>
            <a:ext cx="7429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sp>
        <p:nvSpPr>
          <p:cNvPr id="8" name="Textfeld 14"/>
          <p:cNvSpPr/>
          <p:nvPr/>
        </p:nvSpPr>
        <p:spPr bwMode="auto">
          <a:xfrm>
            <a:off x="4643599" y="5134235"/>
            <a:ext cx="379095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55555"/>
                </a:solidFill>
              </a:rPr>
              <a:t>In der Gruppe der </a:t>
            </a:r>
            <a:r>
              <a:rPr lang="de-DE" dirty="0" smtClean="0">
                <a:solidFill>
                  <a:srgbClr val="555555"/>
                </a:solidFill>
              </a:rPr>
              <a:t>„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r>
              <a:rPr lang="de-DE" dirty="0" smtClean="0">
                <a:solidFill>
                  <a:srgbClr val="555555"/>
                </a:solidFill>
              </a:rPr>
              <a:t> zuhause vorhanden“ </a:t>
            </a:r>
            <a:r>
              <a:rPr lang="de-DE" dirty="0">
                <a:solidFill>
                  <a:srgbClr val="555555"/>
                </a:solidFill>
              </a:rPr>
              <a:t>sind </a:t>
            </a:r>
            <a:r>
              <a:rPr lang="de-DE" dirty="0" smtClean="0">
                <a:solidFill>
                  <a:srgbClr val="555555"/>
                </a:solidFill>
              </a:rPr>
              <a:t>53 % </a:t>
            </a:r>
            <a:r>
              <a:rPr lang="de-DE" dirty="0">
                <a:solidFill>
                  <a:srgbClr val="555555"/>
                </a:solidFill>
              </a:rPr>
              <a:t>männlich und </a:t>
            </a:r>
            <a:r>
              <a:rPr lang="de-DE" dirty="0" smtClean="0">
                <a:solidFill>
                  <a:srgbClr val="555555"/>
                </a:solidFill>
              </a:rPr>
              <a:t>47 % </a:t>
            </a:r>
            <a:r>
              <a:rPr lang="de-DE" dirty="0">
                <a:solidFill>
                  <a:srgbClr val="555555"/>
                </a:solidFill>
              </a:rPr>
              <a:t>weiblich.</a:t>
            </a:r>
            <a:endParaRPr dirty="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24" y="2132856"/>
            <a:ext cx="5991225" cy="3562350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6" name="Rechteck 7"/>
          <p:cNvSpPr/>
          <p:nvPr/>
        </p:nvSpPr>
        <p:spPr bwMode="auto">
          <a:xfrm>
            <a:off x="645837" y="1587230"/>
            <a:ext cx="8047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sp>
        <p:nvSpPr>
          <p:cNvPr id="8" name="Textfeld 12"/>
          <p:cNvSpPr/>
          <p:nvPr/>
        </p:nvSpPr>
        <p:spPr bwMode="auto">
          <a:xfrm>
            <a:off x="4319858" y="4689797"/>
            <a:ext cx="437328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de-DE" dirty="0" smtClean="0">
                <a:solidFill>
                  <a:srgbClr val="555555"/>
                </a:solidFill>
              </a:rPr>
              <a:t>14 % </a:t>
            </a:r>
            <a:r>
              <a:rPr lang="de-DE" dirty="0">
                <a:solidFill>
                  <a:srgbClr val="555555"/>
                </a:solidFill>
              </a:rPr>
              <a:t>der Befragten sind männlich </a:t>
            </a:r>
            <a:r>
              <a:rPr lang="de-DE" u="sng" dirty="0">
                <a:solidFill>
                  <a:srgbClr val="555555"/>
                </a:solidFill>
              </a:rPr>
              <a:t>und</a:t>
            </a:r>
            <a:r>
              <a:rPr lang="de-DE" dirty="0">
                <a:solidFill>
                  <a:srgbClr val="555555"/>
                </a:solidFill>
              </a:rPr>
              <a:t> </a:t>
            </a:r>
            <a:r>
              <a:rPr lang="de-DE" dirty="0" smtClean="0">
                <a:solidFill>
                  <a:srgbClr val="555555"/>
                </a:solidFill>
              </a:rPr>
              <a:t>haben zuhause keinen 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endParaRPr dirty="0">
              <a:solidFill>
                <a:srgbClr val="555555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dirty="0" smtClean="0">
                <a:solidFill>
                  <a:srgbClr val="555555"/>
                </a:solidFill>
              </a:rPr>
              <a:t>29 % </a:t>
            </a:r>
            <a:r>
              <a:rPr lang="de-DE" dirty="0">
                <a:solidFill>
                  <a:srgbClr val="555555"/>
                </a:solidFill>
              </a:rPr>
              <a:t>der Befragten sind weiblich </a:t>
            </a:r>
            <a:r>
              <a:rPr lang="de-DE" u="sng" dirty="0">
                <a:solidFill>
                  <a:srgbClr val="555555"/>
                </a:solidFill>
              </a:rPr>
              <a:t>und</a:t>
            </a:r>
            <a:r>
              <a:rPr lang="de-DE" dirty="0">
                <a:solidFill>
                  <a:srgbClr val="555555"/>
                </a:solidFill>
              </a:rPr>
              <a:t> </a:t>
            </a:r>
            <a:r>
              <a:rPr lang="de-DE" dirty="0" smtClean="0">
                <a:solidFill>
                  <a:srgbClr val="555555"/>
                </a:solidFill>
              </a:rPr>
              <a:t>haben zuhause keinen </a:t>
            </a:r>
            <a:r>
              <a:rPr lang="de-DE" dirty="0" err="1" smtClean="0">
                <a:solidFill>
                  <a:srgbClr val="555555"/>
                </a:solidFill>
              </a:rPr>
              <a:t>Wearable</a:t>
            </a:r>
            <a:r>
              <a:rPr lang="de-DE" dirty="0" smtClean="0">
                <a:solidFill>
                  <a:srgbClr val="555555"/>
                </a:solidFill>
              </a:rPr>
              <a:t> </a:t>
            </a:r>
            <a:endParaRPr dirty="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Statistische Auswertungen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/>
              <a:t>„</a:t>
            </a:r>
            <a:r>
              <a:rPr lang="de-DE" dirty="0">
                <a:solidFill>
                  <a:srgbClr val="555555"/>
                </a:solidFill>
              </a:rPr>
              <a:t> Schauen sich tendenziell </a:t>
            </a:r>
            <a:r>
              <a:rPr lang="de-DE" dirty="0" smtClean="0">
                <a:solidFill>
                  <a:srgbClr val="555555"/>
                </a:solidFill>
              </a:rPr>
              <a:t>eher die Schülerinnen </a:t>
            </a:r>
            <a:r>
              <a:rPr lang="de-DE" dirty="0">
                <a:solidFill>
                  <a:srgbClr val="555555"/>
                </a:solidFill>
              </a:rPr>
              <a:t>oder die </a:t>
            </a:r>
            <a:r>
              <a:rPr lang="de-DE" dirty="0" smtClean="0">
                <a:solidFill>
                  <a:srgbClr val="555555"/>
                </a:solidFill>
              </a:rPr>
              <a:t>Schüler Nachrichtenvideos bei YouTube </a:t>
            </a:r>
            <a:r>
              <a:rPr lang="de-DE" dirty="0">
                <a:solidFill>
                  <a:srgbClr val="555555"/>
                </a:solidFill>
              </a:rPr>
              <a:t>an?</a:t>
            </a:r>
            <a:r>
              <a:rPr lang="de-DE" dirty="0"/>
              <a:t>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677" y="2634174"/>
            <a:ext cx="7304233" cy="3459122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smtClean="0">
                <a:solidFill>
                  <a:schemeClr val="accent6"/>
                </a:solidFill>
              </a:rPr>
              <a:t>Nachrichtenvideos YouTube</a:t>
            </a:r>
            <a:endParaRPr dirty="0"/>
          </a:p>
        </p:txBody>
      </p:sp>
      <p:sp>
        <p:nvSpPr>
          <p:cNvPr id="5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9" name="Textfeld 14"/>
          <p:cNvSpPr/>
          <p:nvPr/>
        </p:nvSpPr>
        <p:spPr bwMode="auto">
          <a:xfrm>
            <a:off x="1763688" y="4045857"/>
            <a:ext cx="83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rgbClr val="555555"/>
                </a:solidFill>
              </a:rPr>
              <a:t>35 %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0" name="Textfeld 15"/>
          <p:cNvSpPr/>
          <p:nvPr/>
        </p:nvSpPr>
        <p:spPr bwMode="auto">
          <a:xfrm>
            <a:off x="1763688" y="3238147"/>
            <a:ext cx="8322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rgbClr val="555555"/>
                </a:solidFill>
              </a:rPr>
              <a:t>18,4 %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3" name="Textfeld 18"/>
          <p:cNvSpPr/>
          <p:nvPr/>
        </p:nvSpPr>
        <p:spPr bwMode="auto">
          <a:xfrm>
            <a:off x="5508772" y="3139848"/>
            <a:ext cx="83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rgbClr val="555555"/>
                </a:solidFill>
              </a:rPr>
              <a:t>45 %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4" name="Textfeld 19"/>
          <p:cNvSpPr/>
          <p:nvPr/>
        </p:nvSpPr>
        <p:spPr bwMode="auto">
          <a:xfrm>
            <a:off x="5488004" y="4087880"/>
            <a:ext cx="83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000" b="1" dirty="0" smtClean="0">
                <a:solidFill>
                  <a:srgbClr val="555555"/>
                </a:solidFill>
              </a:rPr>
              <a:t>33 %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5" name="Textfeld 20"/>
          <p:cNvSpPr/>
          <p:nvPr/>
        </p:nvSpPr>
        <p:spPr bwMode="auto">
          <a:xfrm>
            <a:off x="444048" y="1728765"/>
            <a:ext cx="859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55555"/>
                </a:solidFill>
              </a:rPr>
              <a:t>Schauen sich tendenziell eher die Schülerinnen oder die Schüler Nachrichtenvideos bei YouTube an</a:t>
            </a:r>
            <a:r>
              <a:rPr lang="de-DE" dirty="0" smtClean="0">
                <a:solidFill>
                  <a:srgbClr val="555555"/>
                </a:solidFill>
              </a:rPr>
              <a:t>?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1763688" y="2941407"/>
            <a:ext cx="1368152" cy="91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 bwMode="auto">
          <a:xfrm>
            <a:off x="1763688" y="3851967"/>
            <a:ext cx="1368152" cy="91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 bwMode="auto">
          <a:xfrm>
            <a:off x="5220072" y="2941407"/>
            <a:ext cx="1368152" cy="91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 bwMode="auto">
          <a:xfrm>
            <a:off x="5220072" y="3869552"/>
            <a:ext cx="1368152" cy="91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 bwMode="auto">
          <a:xfrm>
            <a:off x="7236296" y="4045857"/>
            <a:ext cx="1152128" cy="28351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/>
      <p:bldP spid="3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Statistische Auswertungen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III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/>
              <a:t>„</a:t>
            </a:r>
            <a:r>
              <a:rPr lang="de-DE" dirty="0">
                <a:solidFill>
                  <a:srgbClr val="555555"/>
                </a:solidFill>
              </a:rPr>
              <a:t>Inwieweit lassen sich zwischen der </a:t>
            </a:r>
            <a:r>
              <a:rPr lang="de-DE" dirty="0" smtClean="0">
                <a:solidFill>
                  <a:srgbClr val="555555"/>
                </a:solidFill>
              </a:rPr>
              <a:t>ÖPNV-App Nutzung </a:t>
            </a:r>
            <a:r>
              <a:rPr lang="de-DE" dirty="0">
                <a:solidFill>
                  <a:srgbClr val="555555"/>
                </a:solidFill>
              </a:rPr>
              <a:t>und der </a:t>
            </a:r>
            <a:r>
              <a:rPr lang="de-DE" dirty="0" smtClean="0">
                <a:solidFill>
                  <a:srgbClr val="555555"/>
                </a:solidFill>
              </a:rPr>
              <a:t>Nachrichten-App Nutzung </a:t>
            </a:r>
            <a:r>
              <a:rPr lang="de-DE" dirty="0">
                <a:solidFill>
                  <a:srgbClr val="555555"/>
                </a:solidFill>
              </a:rPr>
              <a:t>verschiedene Schülergruppen identifizieren?</a:t>
            </a:r>
            <a:r>
              <a:rPr lang="de-DE" dirty="0"/>
              <a:t>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  <p:sp>
        <p:nvSpPr>
          <p:cNvPr id="6" name="Inhaltsplatzhalter 2"/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792</Words>
  <Application>Microsoft Office PowerPoint</Application>
  <DocSecurity>0</DocSecurity>
  <PresentationFormat>Bildschirmpräsentation (4:3)</PresentationFormat>
  <Paragraphs>99</Paragraphs>
  <Slides>15</Slides>
  <Notes>0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DejaVu Sans</vt:lpstr>
      <vt:lpstr>Wingdings</vt:lpstr>
      <vt:lpstr>Wingdings 2</vt:lpstr>
      <vt:lpstr>POWERPOINT MASTER UNIVERSITÄT PADERBORN</vt:lpstr>
      <vt:lpstr>PowerPoint-Präsentation</vt:lpstr>
      <vt:lpstr>Ein kurzer Input: Statistische Auswertungen</vt:lpstr>
      <vt:lpstr>Geschlecht vs. Wearable vorhanden</vt:lpstr>
      <vt:lpstr>Geschlecht vs. Wearable vorhanden</vt:lpstr>
      <vt:lpstr>Geschlecht vs. Wearable vorhanden</vt:lpstr>
      <vt:lpstr>Geschlecht vs. Wearable vorhanden</vt:lpstr>
      <vt:lpstr>Statistische Auswertungen</vt:lpstr>
      <vt:lpstr>Geschlecht vs. Nachrichtenvideos YouTube</vt:lpstr>
      <vt:lpstr>Statistische Auswertungen</vt:lpstr>
      <vt:lpstr>Nun komplexer: ÖPNV App vs. Nachrichten App</vt:lpstr>
      <vt:lpstr>ÖPNV App vs. Nachrichten App</vt:lpstr>
      <vt:lpstr>Arbeitsphase &amp; Hausaufgabe</vt:lpstr>
      <vt:lpstr>Hausaufgaben pro Gruppe</vt:lpstr>
      <vt:lpstr>Verteilungsvergleiche in CODAP</vt:lpstr>
      <vt:lpstr>Hierarchisierung von Daten</vt:lpstr>
    </vt:vector>
  </TitlesOfParts>
  <Manager/>
  <Company>Universität Paderborn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dafr</dc:creator>
  <cp:keywords/>
  <dc:description/>
  <cp:lastModifiedBy>Susanne Podworny</cp:lastModifiedBy>
  <cp:revision>18</cp:revision>
  <dcterms:created xsi:type="dcterms:W3CDTF">2020-07-14T09:04:12Z</dcterms:created>
  <dcterms:modified xsi:type="dcterms:W3CDTF">2021-02-19T07:11:15Z</dcterms:modified>
  <cp:category/>
  <dc:identifier/>
  <cp:contentStatus/>
  <dc:language/>
  <cp:version/>
</cp:coreProperties>
</file>